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63" r:id="rId3"/>
    <p:sldId id="257" r:id="rId4"/>
    <p:sldId id="266" r:id="rId5"/>
    <p:sldId id="267" r:id="rId6"/>
    <p:sldId id="265" r:id="rId7"/>
    <p:sldId id="282" r:id="rId8"/>
    <p:sldId id="281" r:id="rId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Раздел по умолчанию" id="{284367D2-A7E1-4736-9236-D0CD88BB41BF}">
          <p14:sldIdLst>
            <p14:sldId id="256"/>
            <p14:sldId id="263"/>
            <p14:sldId id="257"/>
            <p14:sldId id="266"/>
            <p14:sldId id="267"/>
          </p14:sldIdLst>
        </p14:section>
        <p14:section name="Раздел без заголовка" id="{C1F316AC-79AB-429B-9787-4F3AD0A3D769}">
          <p14:sldIdLst>
            <p14:sldId id="265"/>
            <p14:sldId id="282"/>
            <p14:sldId id="28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48"/>
    <p:restoredTop sz="94694"/>
  </p:normalViewPr>
  <p:slideViewPr>
    <p:cSldViewPr snapToGrid="0" snapToObjects="1">
      <p:cViewPr varScale="1">
        <p:scale>
          <a:sx n="93" d="100"/>
          <a:sy n="93" d="100"/>
        </p:scale>
        <p:origin x="38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jpg>
</file>

<file path=ppt/media/image2.jpg>
</file>

<file path=ppt/media/image3.png>
</file>

<file path=ppt/media/image4.png>
</file>

<file path=ppt/media/image5.png>
</file>

<file path=ppt/media/image6.pn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amp; Photo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616FDF8-9E95-624A-8718-DB4AB43B48E1}"/>
              </a:ext>
            </a:extLst>
          </p:cNvPr>
          <p:cNvSpPr>
            <a:spLocks noGrp="1"/>
          </p:cNvSpPr>
          <p:nvPr>
            <p:ph type="pic" sz="quarter" idx="10"/>
          </p:nvPr>
        </p:nvSpPr>
        <p:spPr>
          <a:xfrm>
            <a:off x="1720850" y="1300163"/>
            <a:ext cx="1954213" cy="1954212"/>
          </a:xfrm>
          <a:prstGeom prst="rect">
            <a:avLst/>
          </a:prstGeom>
        </p:spPr>
        <p:txBody>
          <a:bodyPr anchor="ctr"/>
          <a:lstStyle>
            <a:lvl1pPr marL="0" indent="0" algn="ctr">
              <a:buNone/>
              <a:defRPr sz="1400"/>
            </a:lvl1pPr>
          </a:lstStyle>
          <a:p>
            <a:endParaRPr lang="en-FI"/>
          </a:p>
        </p:txBody>
      </p:sp>
      <p:sp>
        <p:nvSpPr>
          <p:cNvPr id="4" name="Picture Placeholder 2">
            <a:extLst>
              <a:ext uri="{FF2B5EF4-FFF2-40B4-BE49-F238E27FC236}">
                <a16:creationId xmlns:a16="http://schemas.microsoft.com/office/drawing/2014/main" id="{C1132DC5-A25E-0748-B535-4C9970360153}"/>
              </a:ext>
            </a:extLst>
          </p:cNvPr>
          <p:cNvSpPr>
            <a:spLocks noGrp="1"/>
          </p:cNvSpPr>
          <p:nvPr>
            <p:ph type="pic" sz="quarter" idx="11"/>
          </p:nvPr>
        </p:nvSpPr>
        <p:spPr>
          <a:xfrm>
            <a:off x="4066615" y="1300163"/>
            <a:ext cx="1954213" cy="1954212"/>
          </a:xfrm>
          <a:prstGeom prst="rect">
            <a:avLst/>
          </a:prstGeom>
        </p:spPr>
        <p:txBody>
          <a:bodyPr anchor="ctr"/>
          <a:lstStyle>
            <a:lvl1pPr marL="0" indent="0" algn="ctr">
              <a:buNone/>
              <a:defRPr sz="1400"/>
            </a:lvl1pPr>
          </a:lstStyle>
          <a:p>
            <a:endParaRPr lang="en-FI"/>
          </a:p>
        </p:txBody>
      </p:sp>
      <p:sp>
        <p:nvSpPr>
          <p:cNvPr id="5" name="Picture Placeholder 2">
            <a:extLst>
              <a:ext uri="{FF2B5EF4-FFF2-40B4-BE49-F238E27FC236}">
                <a16:creationId xmlns:a16="http://schemas.microsoft.com/office/drawing/2014/main" id="{4508BE48-F5E0-7A46-9B80-F8841FB5D695}"/>
              </a:ext>
            </a:extLst>
          </p:cNvPr>
          <p:cNvSpPr>
            <a:spLocks noGrp="1"/>
          </p:cNvSpPr>
          <p:nvPr>
            <p:ph type="pic" sz="quarter" idx="12"/>
          </p:nvPr>
        </p:nvSpPr>
        <p:spPr>
          <a:xfrm>
            <a:off x="6412380" y="1300163"/>
            <a:ext cx="1954213" cy="1954212"/>
          </a:xfrm>
          <a:prstGeom prst="rect">
            <a:avLst/>
          </a:prstGeom>
        </p:spPr>
        <p:txBody>
          <a:bodyPr anchor="ctr"/>
          <a:lstStyle>
            <a:lvl1pPr marL="0" indent="0" algn="ctr">
              <a:buNone/>
              <a:defRPr sz="1400"/>
            </a:lvl1pPr>
          </a:lstStyle>
          <a:p>
            <a:endParaRPr lang="en-FI"/>
          </a:p>
        </p:txBody>
      </p:sp>
      <p:sp>
        <p:nvSpPr>
          <p:cNvPr id="6" name="Picture Placeholder 2">
            <a:extLst>
              <a:ext uri="{FF2B5EF4-FFF2-40B4-BE49-F238E27FC236}">
                <a16:creationId xmlns:a16="http://schemas.microsoft.com/office/drawing/2014/main" id="{49CC27AF-DD72-1441-A3E4-C005136AC45D}"/>
              </a:ext>
            </a:extLst>
          </p:cNvPr>
          <p:cNvSpPr>
            <a:spLocks noGrp="1"/>
          </p:cNvSpPr>
          <p:nvPr>
            <p:ph type="pic" sz="quarter" idx="13"/>
          </p:nvPr>
        </p:nvSpPr>
        <p:spPr>
          <a:xfrm>
            <a:off x="8758145" y="1300163"/>
            <a:ext cx="1954213" cy="1954212"/>
          </a:xfrm>
          <a:prstGeom prst="rect">
            <a:avLst/>
          </a:prstGeom>
        </p:spPr>
        <p:txBody>
          <a:bodyPr anchor="ctr"/>
          <a:lstStyle>
            <a:lvl1pPr marL="0" indent="0" algn="ctr">
              <a:buNone/>
              <a:defRPr sz="1400"/>
            </a:lvl1pPr>
          </a:lstStyle>
          <a:p>
            <a:endParaRPr lang="en-FI"/>
          </a:p>
        </p:txBody>
      </p:sp>
      <p:sp>
        <p:nvSpPr>
          <p:cNvPr id="7" name="Picture Placeholder 2">
            <a:extLst>
              <a:ext uri="{FF2B5EF4-FFF2-40B4-BE49-F238E27FC236}">
                <a16:creationId xmlns:a16="http://schemas.microsoft.com/office/drawing/2014/main" id="{0A527076-A0A2-F74E-8081-BCA7DD6CEC1E}"/>
              </a:ext>
            </a:extLst>
          </p:cNvPr>
          <p:cNvSpPr>
            <a:spLocks noGrp="1"/>
          </p:cNvSpPr>
          <p:nvPr>
            <p:ph type="pic" sz="quarter" idx="14"/>
          </p:nvPr>
        </p:nvSpPr>
        <p:spPr>
          <a:xfrm>
            <a:off x="1720850" y="3603625"/>
            <a:ext cx="1954213" cy="1954212"/>
          </a:xfrm>
          <a:prstGeom prst="rect">
            <a:avLst/>
          </a:prstGeom>
        </p:spPr>
        <p:txBody>
          <a:bodyPr anchor="ctr"/>
          <a:lstStyle>
            <a:lvl1pPr marL="0" indent="0" algn="ctr">
              <a:buNone/>
              <a:defRPr sz="1400"/>
            </a:lvl1pPr>
          </a:lstStyle>
          <a:p>
            <a:endParaRPr lang="en-FI"/>
          </a:p>
        </p:txBody>
      </p:sp>
      <p:sp>
        <p:nvSpPr>
          <p:cNvPr id="8" name="Picture Placeholder 2">
            <a:extLst>
              <a:ext uri="{FF2B5EF4-FFF2-40B4-BE49-F238E27FC236}">
                <a16:creationId xmlns:a16="http://schemas.microsoft.com/office/drawing/2014/main" id="{3CD974FD-B13C-4D4E-83E3-8198BEE055CA}"/>
              </a:ext>
            </a:extLst>
          </p:cNvPr>
          <p:cNvSpPr>
            <a:spLocks noGrp="1"/>
          </p:cNvSpPr>
          <p:nvPr>
            <p:ph type="pic" sz="quarter" idx="15"/>
          </p:nvPr>
        </p:nvSpPr>
        <p:spPr>
          <a:xfrm>
            <a:off x="4066615" y="3603625"/>
            <a:ext cx="1954213" cy="1954212"/>
          </a:xfrm>
          <a:prstGeom prst="rect">
            <a:avLst/>
          </a:prstGeom>
        </p:spPr>
        <p:txBody>
          <a:bodyPr anchor="ctr"/>
          <a:lstStyle>
            <a:lvl1pPr marL="0" indent="0" algn="ctr">
              <a:buNone/>
              <a:defRPr sz="1400"/>
            </a:lvl1pPr>
          </a:lstStyle>
          <a:p>
            <a:endParaRPr lang="en-FI"/>
          </a:p>
        </p:txBody>
      </p:sp>
      <p:sp>
        <p:nvSpPr>
          <p:cNvPr id="9" name="Picture Placeholder 2">
            <a:extLst>
              <a:ext uri="{FF2B5EF4-FFF2-40B4-BE49-F238E27FC236}">
                <a16:creationId xmlns:a16="http://schemas.microsoft.com/office/drawing/2014/main" id="{9E474BB4-6588-CC4C-9364-F05B5420A979}"/>
              </a:ext>
            </a:extLst>
          </p:cNvPr>
          <p:cNvSpPr>
            <a:spLocks noGrp="1"/>
          </p:cNvSpPr>
          <p:nvPr>
            <p:ph type="pic" sz="quarter" idx="16"/>
          </p:nvPr>
        </p:nvSpPr>
        <p:spPr>
          <a:xfrm>
            <a:off x="6412380" y="3603625"/>
            <a:ext cx="1954213" cy="1954212"/>
          </a:xfrm>
          <a:prstGeom prst="rect">
            <a:avLst/>
          </a:prstGeom>
        </p:spPr>
        <p:txBody>
          <a:bodyPr anchor="ctr"/>
          <a:lstStyle>
            <a:lvl1pPr marL="0" indent="0" algn="ctr">
              <a:buNone/>
              <a:defRPr sz="1400"/>
            </a:lvl1pPr>
          </a:lstStyle>
          <a:p>
            <a:endParaRPr lang="en-FI"/>
          </a:p>
        </p:txBody>
      </p:sp>
      <p:sp>
        <p:nvSpPr>
          <p:cNvPr id="10" name="Picture Placeholder 2">
            <a:extLst>
              <a:ext uri="{FF2B5EF4-FFF2-40B4-BE49-F238E27FC236}">
                <a16:creationId xmlns:a16="http://schemas.microsoft.com/office/drawing/2014/main" id="{150B88AA-7C3F-F242-A58B-F9D51AA14778}"/>
              </a:ext>
            </a:extLst>
          </p:cNvPr>
          <p:cNvSpPr>
            <a:spLocks noGrp="1"/>
          </p:cNvSpPr>
          <p:nvPr>
            <p:ph type="pic" sz="quarter" idx="17"/>
          </p:nvPr>
        </p:nvSpPr>
        <p:spPr>
          <a:xfrm>
            <a:off x="8758145" y="3603625"/>
            <a:ext cx="1954213" cy="1954212"/>
          </a:xfrm>
          <a:prstGeom prst="rect">
            <a:avLst/>
          </a:prstGeom>
        </p:spPr>
        <p:txBody>
          <a:bodyPr anchor="ctr"/>
          <a:lstStyle>
            <a:lvl1pPr marL="0" indent="0" algn="ctr">
              <a:buNone/>
              <a:defRPr sz="1400"/>
            </a:lvl1pPr>
          </a:lstStyle>
          <a:p>
            <a:endParaRPr lang="en-FI"/>
          </a:p>
        </p:txBody>
      </p:sp>
    </p:spTree>
    <p:extLst>
      <p:ext uri="{BB962C8B-B14F-4D97-AF65-F5344CB8AC3E}">
        <p14:creationId xmlns:p14="http://schemas.microsoft.com/office/powerpoint/2010/main" val="2871982909"/>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mailto:info@username.com" TargetMode="Externa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95" name="This is your presentation title"/>
          <p:cNvSpPr txBox="1"/>
          <p:nvPr/>
        </p:nvSpPr>
        <p:spPr>
          <a:xfrm>
            <a:off x="5281888" y="1457592"/>
            <a:ext cx="6812835" cy="2585323"/>
          </a:xfrm>
          <a:prstGeom prst="rect">
            <a:avLst/>
          </a:prstGeom>
          <a:solidFill>
            <a:schemeClr val="accent2"/>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defRPr sz="6000" cap="all">
                <a:solidFill>
                  <a:srgbClr val="000001"/>
                </a:solidFill>
                <a:latin typeface="Playfair Display Bold"/>
                <a:ea typeface="Playfair Display Bold"/>
                <a:cs typeface="Playfair Display Bold"/>
                <a:sym typeface="Playfair Display Bold"/>
              </a:defRPr>
            </a:lvl1pPr>
          </a:lstStyle>
          <a:p>
            <a:r>
              <a:rPr lang="ru-RU" sz="5400" dirty="0">
                <a:solidFill>
                  <a:schemeClr val="accent5"/>
                </a:solidFill>
              </a:rPr>
              <a:t>Шуляков Александр Александрович</a:t>
            </a:r>
            <a:endParaRPr sz="5400" dirty="0">
              <a:solidFill>
                <a:schemeClr val="accent5"/>
              </a:solidFill>
            </a:endParaRPr>
          </a:p>
        </p:txBody>
      </p:sp>
      <p:sp>
        <p:nvSpPr>
          <p:cNvPr id="96" name="Lorem ipsum dolor sit amet, consectetur adipiscing elit, sed do eiusmod tempor incididunt ut labore et dolore magna aliqua."/>
          <p:cNvSpPr txBox="1"/>
          <p:nvPr/>
        </p:nvSpPr>
        <p:spPr>
          <a:xfrm>
            <a:off x="5447520" y="5263782"/>
            <a:ext cx="6228003" cy="6463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defRPr>
                <a:solidFill>
                  <a:srgbClr val="000001"/>
                </a:solidFill>
                <a:latin typeface="PT Sans"/>
                <a:ea typeface="PT Sans"/>
                <a:cs typeface="PT Sans"/>
                <a:sym typeface="PT Sans"/>
              </a:defRPr>
            </a:lvl1pPr>
          </a:lstStyle>
          <a:p>
            <a:r>
              <a:rPr lang="ru-RU" dirty="0" smtClean="0">
                <a:solidFill>
                  <a:schemeClr val="bg1"/>
                </a:solidFill>
              </a:rPr>
              <a:t>Начинающий </a:t>
            </a:r>
            <a:r>
              <a:rPr lang="en-US" dirty="0" smtClean="0">
                <a:solidFill>
                  <a:schemeClr val="bg1"/>
                </a:solidFill>
              </a:rPr>
              <a:t>Frontend </a:t>
            </a:r>
            <a:r>
              <a:rPr lang="ru-RU" dirty="0" smtClean="0">
                <a:solidFill>
                  <a:schemeClr val="bg1"/>
                </a:solidFill>
              </a:rPr>
              <a:t>разработчик</a:t>
            </a:r>
            <a:endParaRPr lang="en-US" dirty="0" smtClean="0">
              <a:solidFill>
                <a:schemeClr val="bg1"/>
              </a:solidFill>
            </a:endParaRPr>
          </a:p>
          <a:p>
            <a:r>
              <a:rPr lang="ru-RU" dirty="0" smtClean="0">
                <a:solidFill>
                  <a:schemeClr val="bg1"/>
                </a:solidFill>
              </a:rPr>
              <a:t>21 </a:t>
            </a:r>
            <a:r>
              <a:rPr lang="ru-RU" dirty="0">
                <a:solidFill>
                  <a:schemeClr val="bg1"/>
                </a:solidFill>
              </a:rPr>
              <a:t>год. </a:t>
            </a:r>
            <a:r>
              <a:rPr lang="ru-RU" dirty="0" smtClean="0">
                <a:solidFill>
                  <a:schemeClr val="bg1"/>
                </a:solidFill>
              </a:rPr>
              <a:t>Ростов</a:t>
            </a:r>
            <a:r>
              <a:rPr lang="en-US" dirty="0" smtClean="0">
                <a:solidFill>
                  <a:schemeClr val="bg1"/>
                </a:solidFill>
              </a:rPr>
              <a:t>-</a:t>
            </a:r>
            <a:r>
              <a:rPr lang="ru-RU" dirty="0" smtClean="0">
                <a:solidFill>
                  <a:schemeClr val="bg1"/>
                </a:solidFill>
              </a:rPr>
              <a:t>на</a:t>
            </a:r>
            <a:r>
              <a:rPr lang="en-US" dirty="0" smtClean="0">
                <a:solidFill>
                  <a:schemeClr val="bg1"/>
                </a:solidFill>
              </a:rPr>
              <a:t>-</a:t>
            </a:r>
            <a:r>
              <a:rPr lang="ru-RU" dirty="0" smtClean="0">
                <a:solidFill>
                  <a:schemeClr val="bg1"/>
                </a:solidFill>
              </a:rPr>
              <a:t>дону</a:t>
            </a:r>
            <a:endParaRPr lang="ru-RU" dirty="0">
              <a:solidFill>
                <a:schemeClr val="bg1"/>
              </a:solidFill>
            </a:endParaRPr>
          </a:p>
        </p:txBody>
      </p:sp>
      <p:sp>
        <p:nvSpPr>
          <p:cNvPr id="97" name="Line"/>
          <p:cNvSpPr/>
          <p:nvPr/>
        </p:nvSpPr>
        <p:spPr>
          <a:xfrm>
            <a:off x="5448300" y="971181"/>
            <a:ext cx="6226444" cy="0"/>
          </a:xfrm>
          <a:prstGeom prst="line">
            <a:avLst/>
          </a:prstGeom>
          <a:ln w="50800">
            <a:solidFill>
              <a:schemeClr val="accent5"/>
            </a:solidFill>
            <a:miter/>
          </a:ln>
        </p:spPr>
        <p:txBody>
          <a:bodyPr lIns="45719" rIns="45719"/>
          <a:lstStyle/>
          <a:p>
            <a:endParaRPr/>
          </a:p>
        </p:txBody>
      </p:sp>
      <p:sp>
        <p:nvSpPr>
          <p:cNvPr id="98" name="Line"/>
          <p:cNvSpPr/>
          <p:nvPr/>
        </p:nvSpPr>
        <p:spPr>
          <a:xfrm>
            <a:off x="5448300" y="4777371"/>
            <a:ext cx="6226444" cy="0"/>
          </a:xfrm>
          <a:prstGeom prst="line">
            <a:avLst/>
          </a:prstGeom>
          <a:ln w="25400">
            <a:solidFill>
              <a:schemeClr val="accent5"/>
            </a:solidFill>
            <a:miter/>
          </a:ln>
        </p:spPr>
        <p:txBody>
          <a:bodyPr lIns="45719" rIns="45719"/>
          <a:lstStyle/>
          <a:p>
            <a:endParaRPr/>
          </a:p>
        </p:txBody>
      </p:sp>
      <p:pic>
        <p:nvPicPr>
          <p:cNvPr id="1028" name="Picture 4" descr="https://sun9-west.userapi.com/sun9-11/s/v1/if2/RW2_PdUUgsuN3K7QBa4kmPERF7jeM-IOVYvvODBW8hJK9wMWoGdFIqV5ilJz0pxI5FXjwzFAV-8VPfS4zdeiusaq.jpg?size=1280x1280&amp;quality=96&amp;type=album"/>
          <p:cNvPicPr>
            <a:picLocks noGrp="1" noChangeAspect="1" noChangeArrowheads="1"/>
          </p:cNvPicPr>
          <p:nvPr>
            <p:ph type="pic" sz="quarter" idx="10"/>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4967419" cy="49674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0363" r="10363"/>
          <a:stretch>
            <a:fillRect/>
          </a:stretch>
        </p:blipFill>
        <p:spPr>
          <a:xfrm>
            <a:off x="6801127" y="0"/>
            <a:ext cx="5432148" cy="6858000"/>
          </a:xfrm>
        </p:spPr>
      </p:pic>
      <p:sp>
        <p:nvSpPr>
          <p:cNvPr id="144" name="Project…"/>
          <p:cNvSpPr txBox="1"/>
          <p:nvPr/>
        </p:nvSpPr>
        <p:spPr>
          <a:xfrm>
            <a:off x="1623690" y="1835416"/>
            <a:ext cx="4786838" cy="10156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pPr algn="just">
              <a:defRPr sz="6000" cap="all">
                <a:solidFill>
                  <a:srgbClr val="000001"/>
                </a:solidFill>
                <a:latin typeface="Playfair Display Bold"/>
                <a:ea typeface="Playfair Display Bold"/>
                <a:cs typeface="Playfair Display Bold"/>
                <a:sym typeface="Playfair Display Bold"/>
              </a:defRPr>
            </a:pPr>
            <a:r>
              <a:rPr lang="ru-RU" dirty="0" smtClean="0"/>
              <a:t>Обучение</a:t>
            </a:r>
            <a:endParaRPr dirty="0"/>
          </a:p>
        </p:txBody>
      </p:sp>
      <p:sp>
        <p:nvSpPr>
          <p:cNvPr id="145" name="Lorem ipsum dolor sit amet, consectetur adipiscing elit, sed do eiusmod tempor incididunt ut labore et dolore magna"/>
          <p:cNvSpPr txBox="1"/>
          <p:nvPr/>
        </p:nvSpPr>
        <p:spPr>
          <a:xfrm>
            <a:off x="1600200" y="3837084"/>
            <a:ext cx="4439356" cy="12003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defRPr i="1">
                <a:latin typeface="Playfair Display Regular"/>
                <a:ea typeface="Playfair Display Regular"/>
                <a:cs typeface="Playfair Display Regular"/>
                <a:sym typeface="Playfair Display Regular"/>
              </a:defRPr>
            </a:lvl1pPr>
          </a:lstStyle>
          <a:p>
            <a:r>
              <a:rPr lang="ru-RU" dirty="0"/>
              <a:t>Учусь на 3 курсе факультета информатика и вычислительная техника в Донском Государственном Техническом Университете</a:t>
            </a:r>
            <a:r>
              <a:rPr lang="en-US" dirty="0"/>
              <a:t>;</a:t>
            </a:r>
          </a:p>
        </p:txBody>
      </p:sp>
      <p:sp>
        <p:nvSpPr>
          <p:cNvPr id="147" name="Line"/>
          <p:cNvSpPr/>
          <p:nvPr/>
        </p:nvSpPr>
        <p:spPr>
          <a:xfrm>
            <a:off x="1623690" y="1378909"/>
            <a:ext cx="5098387" cy="0"/>
          </a:xfrm>
          <a:prstGeom prst="line">
            <a:avLst/>
          </a:prstGeom>
          <a:ln w="50800">
            <a:solidFill>
              <a:srgbClr val="020303"/>
            </a:solidFill>
            <a:miter/>
          </a:ln>
        </p:spPr>
        <p:txBody>
          <a:bodyPr lIns="45719" rIns="45719"/>
          <a:lstStyle/>
          <a:p>
            <a:endParaRPr/>
          </a:p>
        </p:txBody>
      </p:sp>
      <p:sp>
        <p:nvSpPr>
          <p:cNvPr id="148" name="Line"/>
          <p:cNvSpPr/>
          <p:nvPr/>
        </p:nvSpPr>
        <p:spPr>
          <a:xfrm>
            <a:off x="1600201" y="5598795"/>
            <a:ext cx="5121876" cy="0"/>
          </a:xfrm>
          <a:prstGeom prst="line">
            <a:avLst/>
          </a:prstGeom>
          <a:ln w="25400">
            <a:solidFill>
              <a:srgbClr val="020303"/>
            </a:solidFill>
            <a:miter/>
          </a:ln>
        </p:spPr>
        <p:txBody>
          <a:bodyPr lIns="45719" rIns="45719"/>
          <a:lstStyle/>
          <a:p>
            <a:endParaRPr/>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Box 37"/>
          <p:cNvSpPr txBox="1"/>
          <p:nvPr/>
        </p:nvSpPr>
        <p:spPr>
          <a:xfrm>
            <a:off x="1207687" y="120685"/>
            <a:ext cx="4490268" cy="4616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defRPr sz="2400" cap="all">
                <a:latin typeface="Playfair Display Bold"/>
                <a:ea typeface="Playfair Display Bold"/>
                <a:cs typeface="Playfair Display Bold"/>
                <a:sym typeface="Playfair Display Bold"/>
              </a:defRPr>
            </a:lvl1pPr>
          </a:lstStyle>
          <a:p>
            <a:r>
              <a:rPr lang="ru-RU" dirty="0" smtClean="0"/>
              <a:t>Мой стек технологий</a:t>
            </a:r>
            <a:endParaRPr dirty="0"/>
          </a:p>
        </p:txBody>
      </p:sp>
      <p:sp>
        <p:nvSpPr>
          <p:cNvPr id="101" name="TextBox 38"/>
          <p:cNvSpPr txBox="1"/>
          <p:nvPr/>
        </p:nvSpPr>
        <p:spPr>
          <a:xfrm>
            <a:off x="1207687" y="1029106"/>
            <a:ext cx="5820878" cy="10772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pPr>
              <a:defRPr sz="1400" i="1">
                <a:solidFill>
                  <a:srgbClr val="030304"/>
                </a:solidFill>
                <a:latin typeface="Playfair Display Regular"/>
                <a:ea typeface="Playfair Display Regular"/>
                <a:cs typeface="Playfair Display Regular"/>
                <a:sym typeface="Playfair Display Regular"/>
              </a:defRPr>
            </a:pPr>
            <a:r>
              <a:rPr lang="ru-RU" sz="1600" dirty="0" smtClean="0">
                <a:solidFill>
                  <a:schemeClr val="tx1"/>
                </a:solidFill>
              </a:rPr>
              <a:t>Я освоил и применял на практике информацию по ниже представленным направлениям. Так же я активно читаю литературу, прохожу курсы, слушаю </a:t>
            </a:r>
            <a:r>
              <a:rPr lang="ru-RU" sz="1600" dirty="0" err="1" smtClean="0">
                <a:solidFill>
                  <a:schemeClr val="tx1"/>
                </a:solidFill>
              </a:rPr>
              <a:t>вибинары</a:t>
            </a:r>
            <a:r>
              <a:rPr lang="ru-RU" sz="1600" dirty="0">
                <a:solidFill>
                  <a:schemeClr val="tx1"/>
                </a:solidFill>
              </a:rPr>
              <a:t> </a:t>
            </a:r>
            <a:r>
              <a:rPr lang="ru-RU" sz="1600" dirty="0" smtClean="0">
                <a:solidFill>
                  <a:schemeClr val="tx1"/>
                </a:solidFill>
              </a:rPr>
              <a:t>по </a:t>
            </a:r>
            <a:r>
              <a:rPr lang="en-US" sz="1600" dirty="0" smtClean="0">
                <a:solidFill>
                  <a:schemeClr val="tx1"/>
                </a:solidFill>
              </a:rPr>
              <a:t>IT-</a:t>
            </a:r>
            <a:r>
              <a:rPr lang="ru-RU" sz="1600" dirty="0" smtClean="0">
                <a:solidFill>
                  <a:schemeClr val="tx1"/>
                </a:solidFill>
              </a:rPr>
              <a:t>технологиям</a:t>
            </a:r>
            <a:endParaRPr sz="1600" dirty="0">
              <a:solidFill>
                <a:schemeClr val="tx1"/>
              </a:solidFill>
            </a:endParaRPr>
          </a:p>
        </p:txBody>
      </p:sp>
      <p:sp>
        <p:nvSpPr>
          <p:cNvPr id="102" name="TextBox 39"/>
          <p:cNvSpPr txBox="1"/>
          <p:nvPr/>
        </p:nvSpPr>
        <p:spPr>
          <a:xfrm>
            <a:off x="0" y="2379577"/>
            <a:ext cx="2042431" cy="22929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pPr>
              <a:defRPr sz="1200" b="1">
                <a:solidFill>
                  <a:srgbClr val="020303"/>
                </a:solidFill>
                <a:latin typeface="PT Sans"/>
                <a:ea typeface="PT Sans"/>
                <a:cs typeface="PT Sans"/>
                <a:sym typeface="PT Sans"/>
              </a:defRPr>
            </a:pPr>
            <a:r>
              <a:rPr lang="en-US" sz="1300" dirty="0" smtClean="0"/>
              <a:t>JavaScript</a:t>
            </a:r>
            <a:endParaRPr sz="1300" dirty="0"/>
          </a:p>
          <a:p>
            <a:pPr>
              <a:defRPr sz="1200">
                <a:solidFill>
                  <a:srgbClr val="A09FA6"/>
                </a:solidFill>
                <a:latin typeface="PT Sans"/>
                <a:ea typeface="PT Sans"/>
                <a:cs typeface="PT Sans"/>
                <a:sym typeface="PT Sans"/>
              </a:defRPr>
            </a:pPr>
            <a:r>
              <a:rPr lang="ru-RU" sz="1300" dirty="0" smtClean="0"/>
              <a:t>Изучил основы программирования на </a:t>
            </a:r>
            <a:r>
              <a:rPr lang="en-US" sz="1300" dirty="0" smtClean="0"/>
              <a:t>JavaScript </a:t>
            </a:r>
            <a:r>
              <a:rPr lang="ru-RU" sz="1300" dirty="0"/>
              <a:t>по учебнику </a:t>
            </a:r>
            <a:r>
              <a:rPr lang="en-US" sz="1300" dirty="0"/>
              <a:t>LearnJavaScript</a:t>
            </a:r>
            <a:r>
              <a:rPr lang="ru-RU" sz="1300" dirty="0"/>
              <a:t>, а так же </a:t>
            </a:r>
            <a:r>
              <a:rPr lang="ru-RU" sz="1300" dirty="0" smtClean="0"/>
              <a:t>принципы объектно-ориентированного программирования</a:t>
            </a:r>
            <a:r>
              <a:rPr lang="en-US" sz="1300" dirty="0" smtClean="0"/>
              <a:t> </a:t>
            </a:r>
            <a:r>
              <a:rPr lang="ru-RU" sz="1300" dirty="0" smtClean="0"/>
              <a:t>и </a:t>
            </a:r>
            <a:r>
              <a:rPr lang="en-US" sz="1300" dirty="0" smtClean="0"/>
              <a:t>AJAX</a:t>
            </a:r>
            <a:r>
              <a:rPr lang="ru-RU" sz="1300" dirty="0" smtClean="0"/>
              <a:t> по </a:t>
            </a:r>
            <a:r>
              <a:rPr lang="ru-RU" sz="1300" dirty="0"/>
              <a:t>курсам Дениса Мещерякова </a:t>
            </a:r>
            <a:r>
              <a:rPr lang="en-US" sz="1300" dirty="0"/>
              <a:t>[Udemy]</a:t>
            </a:r>
            <a:endParaRPr lang="ru-RU" sz="1300" dirty="0"/>
          </a:p>
          <a:p>
            <a:pPr>
              <a:defRPr sz="1200">
                <a:solidFill>
                  <a:srgbClr val="A09FA6"/>
                </a:solidFill>
                <a:latin typeface="PT Sans"/>
                <a:ea typeface="PT Sans"/>
                <a:cs typeface="PT Sans"/>
                <a:sym typeface="PT Sans"/>
              </a:defRPr>
            </a:pPr>
            <a:endParaRPr sz="1300" dirty="0"/>
          </a:p>
        </p:txBody>
      </p:sp>
      <p:sp>
        <p:nvSpPr>
          <p:cNvPr id="103" name="TextBox 46"/>
          <p:cNvSpPr txBox="1"/>
          <p:nvPr/>
        </p:nvSpPr>
        <p:spPr>
          <a:xfrm>
            <a:off x="8158694" y="2357513"/>
            <a:ext cx="2354295" cy="12926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pPr>
              <a:defRPr sz="1200" b="1">
                <a:solidFill>
                  <a:srgbClr val="020303"/>
                </a:solidFill>
                <a:latin typeface="PT Sans"/>
                <a:ea typeface="PT Sans"/>
                <a:cs typeface="PT Sans"/>
                <a:sym typeface="PT Sans"/>
              </a:defRPr>
            </a:pPr>
            <a:r>
              <a:rPr lang="en-US" sz="1300" dirty="0" smtClean="0"/>
              <a:t>Pascal</a:t>
            </a:r>
            <a:endParaRPr sz="1300" dirty="0"/>
          </a:p>
          <a:p>
            <a:pPr>
              <a:defRPr sz="1200">
                <a:solidFill>
                  <a:srgbClr val="A09FA6"/>
                </a:solidFill>
                <a:latin typeface="PT Sans"/>
                <a:ea typeface="PT Sans"/>
                <a:cs typeface="PT Sans"/>
                <a:sym typeface="PT Sans"/>
              </a:defRPr>
            </a:pPr>
            <a:endParaRPr sz="1300" dirty="0"/>
          </a:p>
          <a:p>
            <a:pPr>
              <a:defRPr sz="1200">
                <a:solidFill>
                  <a:srgbClr val="A09FA6"/>
                </a:solidFill>
                <a:latin typeface="PT Sans"/>
                <a:ea typeface="PT Sans"/>
                <a:cs typeface="PT Sans"/>
                <a:sym typeface="PT Sans"/>
              </a:defRPr>
            </a:pPr>
            <a:r>
              <a:rPr lang="ru-RU" sz="1300" dirty="0" smtClean="0"/>
              <a:t>Освоил всю структуру, синтаксис, принципы и подходы программирования на языке </a:t>
            </a:r>
            <a:r>
              <a:rPr lang="en-US" sz="1300" dirty="0" smtClean="0"/>
              <a:t>Pascal</a:t>
            </a:r>
            <a:endParaRPr sz="1300" dirty="0"/>
          </a:p>
        </p:txBody>
      </p:sp>
      <p:sp>
        <p:nvSpPr>
          <p:cNvPr id="104" name="TextBox 47"/>
          <p:cNvSpPr txBox="1"/>
          <p:nvPr/>
        </p:nvSpPr>
        <p:spPr>
          <a:xfrm>
            <a:off x="5297660" y="2346604"/>
            <a:ext cx="2454146" cy="22929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pPr>
              <a:defRPr sz="1200" b="1">
                <a:solidFill>
                  <a:srgbClr val="020303"/>
                </a:solidFill>
                <a:latin typeface="PT Sans"/>
                <a:ea typeface="PT Sans"/>
                <a:cs typeface="PT Sans"/>
                <a:sym typeface="PT Sans"/>
              </a:defRPr>
            </a:pPr>
            <a:r>
              <a:rPr lang="en-US" sz="1300" dirty="0" smtClean="0"/>
              <a:t>HTML5</a:t>
            </a:r>
            <a:r>
              <a:rPr lang="ru-RU" sz="1300" dirty="0" smtClean="0"/>
              <a:t>(БЭМ)</a:t>
            </a:r>
            <a:r>
              <a:rPr lang="en-US" sz="1300" dirty="0" smtClean="0"/>
              <a:t>/CSS3</a:t>
            </a:r>
            <a:r>
              <a:rPr lang="ru-RU" sz="1300" dirty="0" smtClean="0"/>
              <a:t> (</a:t>
            </a:r>
            <a:r>
              <a:rPr lang="en-US" sz="1300" dirty="0" smtClean="0"/>
              <a:t>SASS,LESS),BOOTSTRAP</a:t>
            </a:r>
            <a:r>
              <a:rPr lang="ru-RU" sz="1300" dirty="0" smtClean="0"/>
              <a:t> и похожие Фреймворки</a:t>
            </a:r>
            <a:endParaRPr sz="1300" dirty="0" smtClean="0"/>
          </a:p>
          <a:p>
            <a:pPr>
              <a:defRPr sz="1200">
                <a:solidFill>
                  <a:srgbClr val="A09FA6"/>
                </a:solidFill>
                <a:latin typeface="PT Sans"/>
                <a:ea typeface="PT Sans"/>
                <a:cs typeface="PT Sans"/>
                <a:sym typeface="PT Sans"/>
              </a:defRPr>
            </a:pPr>
            <a:endParaRPr sz="1300" dirty="0" smtClean="0"/>
          </a:p>
          <a:p>
            <a:pPr>
              <a:defRPr sz="1200">
                <a:solidFill>
                  <a:srgbClr val="A09FA6"/>
                </a:solidFill>
                <a:latin typeface="PT Sans"/>
                <a:ea typeface="PT Sans"/>
                <a:cs typeface="PT Sans"/>
                <a:sym typeface="PT Sans"/>
              </a:defRPr>
            </a:pPr>
            <a:r>
              <a:rPr lang="ru-RU" sz="1300" dirty="0" smtClean="0"/>
              <a:t>Есть опыт в создании сайта, изучил и применял вёрстку, позиционирование элементов, переходы</a:t>
            </a:r>
            <a:r>
              <a:rPr lang="en-US" sz="1300" dirty="0" smtClean="0"/>
              <a:t>.</a:t>
            </a:r>
            <a:endParaRPr lang="ru-RU" sz="1300" dirty="0" smtClean="0"/>
          </a:p>
          <a:p>
            <a:pPr>
              <a:defRPr sz="1200">
                <a:solidFill>
                  <a:srgbClr val="A09FA6"/>
                </a:solidFill>
                <a:latin typeface="PT Sans"/>
                <a:ea typeface="PT Sans"/>
                <a:cs typeface="PT Sans"/>
                <a:sym typeface="PT Sans"/>
              </a:defRPr>
            </a:pPr>
            <a:r>
              <a:rPr lang="ru-RU" sz="1300" dirty="0" smtClean="0"/>
              <a:t>Изучил препроцессоры и методологию БЭМ по курсам </a:t>
            </a:r>
            <a:r>
              <a:rPr lang="en-US" sz="1300" dirty="0" smtClean="0"/>
              <a:t>HTML academy</a:t>
            </a:r>
            <a:endParaRPr sz="1300" dirty="0"/>
          </a:p>
        </p:txBody>
      </p:sp>
      <p:sp>
        <p:nvSpPr>
          <p:cNvPr id="105" name="Line"/>
          <p:cNvSpPr/>
          <p:nvPr/>
        </p:nvSpPr>
        <p:spPr>
          <a:xfrm>
            <a:off x="0" y="806082"/>
            <a:ext cx="9863847" cy="0"/>
          </a:xfrm>
          <a:prstGeom prst="line">
            <a:avLst/>
          </a:prstGeom>
          <a:ln w="50800">
            <a:solidFill>
              <a:srgbClr val="020303"/>
            </a:solidFill>
            <a:miter/>
          </a:ln>
        </p:spPr>
        <p:txBody>
          <a:bodyPr lIns="45719" rIns="45719"/>
          <a:lstStyle/>
          <a:p>
            <a:endParaRPr/>
          </a:p>
        </p:txBody>
      </p:sp>
      <p:sp>
        <p:nvSpPr>
          <p:cNvPr id="106" name="Line"/>
          <p:cNvSpPr/>
          <p:nvPr/>
        </p:nvSpPr>
        <p:spPr>
          <a:xfrm flipV="1">
            <a:off x="0" y="2317991"/>
            <a:ext cx="9786026" cy="1"/>
          </a:xfrm>
          <a:prstGeom prst="line">
            <a:avLst/>
          </a:prstGeom>
          <a:ln w="25400">
            <a:solidFill>
              <a:srgbClr val="020303"/>
            </a:solidFill>
            <a:miter/>
          </a:ln>
        </p:spPr>
        <p:txBody>
          <a:bodyPr lIns="45719" rIns="45719"/>
          <a:lstStyle/>
          <a:p>
            <a:endParaRPr/>
          </a:p>
        </p:txBody>
      </p:sp>
      <p:sp>
        <p:nvSpPr>
          <p:cNvPr id="9" name="TextBox 46"/>
          <p:cNvSpPr txBox="1"/>
          <p:nvPr/>
        </p:nvSpPr>
        <p:spPr>
          <a:xfrm>
            <a:off x="2635191" y="2340667"/>
            <a:ext cx="2354295" cy="14927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pPr>
              <a:defRPr sz="1200" b="1">
                <a:solidFill>
                  <a:srgbClr val="020303"/>
                </a:solidFill>
                <a:latin typeface="PT Sans"/>
                <a:ea typeface="PT Sans"/>
                <a:cs typeface="PT Sans"/>
                <a:sym typeface="PT Sans"/>
              </a:defRPr>
            </a:pPr>
            <a:r>
              <a:rPr lang="en-US" sz="1300" dirty="0" smtClean="0"/>
              <a:t>SQL</a:t>
            </a:r>
            <a:endParaRPr sz="1300" dirty="0"/>
          </a:p>
          <a:p>
            <a:pPr>
              <a:defRPr sz="1200">
                <a:solidFill>
                  <a:srgbClr val="A09FA6"/>
                </a:solidFill>
                <a:latin typeface="PT Sans"/>
                <a:ea typeface="PT Sans"/>
                <a:cs typeface="PT Sans"/>
                <a:sym typeface="PT Sans"/>
              </a:defRPr>
            </a:pPr>
            <a:r>
              <a:rPr lang="ru-RU" sz="1300" dirty="0" smtClean="0"/>
              <a:t>Освоил </a:t>
            </a:r>
            <a:r>
              <a:rPr lang="en-US" sz="1300" dirty="0" smtClean="0"/>
              <a:t>SQL </a:t>
            </a:r>
            <a:r>
              <a:rPr lang="ru-RU" sz="1300" dirty="0" smtClean="0"/>
              <a:t>по курсам </a:t>
            </a:r>
            <a:r>
              <a:rPr lang="en-US" sz="1300" dirty="0" err="1" smtClean="0"/>
              <a:t>nextTech</a:t>
            </a:r>
            <a:endParaRPr sz="1300" dirty="0"/>
          </a:p>
          <a:p>
            <a:pPr>
              <a:defRPr sz="1200">
                <a:solidFill>
                  <a:srgbClr val="A09FA6"/>
                </a:solidFill>
                <a:latin typeface="PT Sans"/>
                <a:ea typeface="PT Sans"/>
                <a:cs typeface="PT Sans"/>
                <a:sym typeface="PT Sans"/>
              </a:defRPr>
            </a:pPr>
            <a:r>
              <a:rPr lang="ru-RU" sz="1300" dirty="0" smtClean="0"/>
              <a:t>Делал практические работы с использованием баз данных</a:t>
            </a:r>
            <a:r>
              <a:rPr lang="en-US" sz="1300" dirty="0" smtClean="0"/>
              <a:t>, SQL Sever browser, MySQL</a:t>
            </a:r>
            <a:endParaRPr sz="1300" dirty="0"/>
          </a:p>
        </p:txBody>
      </p:sp>
      <p:sp>
        <p:nvSpPr>
          <p:cNvPr id="10" name="TextBox 39"/>
          <p:cNvSpPr txBox="1"/>
          <p:nvPr/>
        </p:nvSpPr>
        <p:spPr>
          <a:xfrm>
            <a:off x="0" y="4748543"/>
            <a:ext cx="2309781" cy="8617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pPr>
              <a:defRPr sz="1200" b="1">
                <a:solidFill>
                  <a:srgbClr val="020303"/>
                </a:solidFill>
                <a:latin typeface="PT Sans"/>
                <a:ea typeface="PT Sans"/>
                <a:cs typeface="PT Sans"/>
                <a:sym typeface="PT Sans"/>
              </a:defRPr>
            </a:pPr>
            <a:r>
              <a:rPr lang="en-US" dirty="0" smtClean="0"/>
              <a:t>GIT</a:t>
            </a:r>
            <a:endParaRPr dirty="0" smtClean="0"/>
          </a:p>
          <a:p>
            <a:pPr>
              <a:defRPr sz="1200">
                <a:solidFill>
                  <a:srgbClr val="A09FA6"/>
                </a:solidFill>
                <a:latin typeface="PT Sans"/>
                <a:ea typeface="PT Sans"/>
                <a:cs typeface="PT Sans"/>
                <a:sym typeface="PT Sans"/>
              </a:defRPr>
            </a:pPr>
            <a:r>
              <a:rPr lang="en-US" dirty="0" smtClean="0"/>
              <a:t>GitHub</a:t>
            </a:r>
          </a:p>
          <a:p>
            <a:pPr>
              <a:defRPr sz="1200">
                <a:solidFill>
                  <a:srgbClr val="A09FA6"/>
                </a:solidFill>
                <a:latin typeface="PT Sans"/>
                <a:ea typeface="PT Sans"/>
                <a:cs typeface="PT Sans"/>
                <a:sym typeface="PT Sans"/>
              </a:defRPr>
            </a:pPr>
            <a:r>
              <a:rPr lang="en-US" dirty="0" err="1" smtClean="0"/>
              <a:t>Git</a:t>
            </a:r>
            <a:r>
              <a:rPr lang="en-US" dirty="0" smtClean="0"/>
              <a:t> </a:t>
            </a:r>
            <a:r>
              <a:rPr lang="en-US" dirty="0" err="1" smtClean="0"/>
              <a:t>chechout</a:t>
            </a:r>
            <a:r>
              <a:rPr lang="en-US" dirty="0" smtClean="0"/>
              <a:t>, </a:t>
            </a:r>
            <a:r>
              <a:rPr lang="en-US" dirty="0" err="1" smtClean="0"/>
              <a:t>add,commit</a:t>
            </a:r>
            <a:endParaRPr lang="ru-RU" dirty="0" smtClean="0"/>
          </a:p>
          <a:p>
            <a:pPr>
              <a:defRPr sz="1200">
                <a:solidFill>
                  <a:srgbClr val="A09FA6"/>
                </a:solidFill>
                <a:latin typeface="PT Sans"/>
                <a:ea typeface="PT Sans"/>
                <a:cs typeface="PT Sans"/>
                <a:sym typeface="PT Sans"/>
              </a:defRPr>
            </a:pPr>
            <a:endParaRPr sz="1400" dirty="0"/>
          </a:p>
        </p:txBody>
      </p:sp>
      <p:sp>
        <p:nvSpPr>
          <p:cNvPr id="13" name="TextBox 46"/>
          <p:cNvSpPr txBox="1"/>
          <p:nvPr/>
        </p:nvSpPr>
        <p:spPr>
          <a:xfrm>
            <a:off x="-27277" y="5471817"/>
            <a:ext cx="2662468" cy="276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1200" b="1">
                <a:solidFill>
                  <a:srgbClr val="020303"/>
                </a:solidFill>
                <a:latin typeface="PT Sans"/>
                <a:ea typeface="PT Sans"/>
                <a:cs typeface="PT Sans"/>
                <a:sym typeface="PT Sans"/>
              </a:defRPr>
            </a:pPr>
            <a:r>
              <a:rPr lang="en-US" dirty="0" err="1" smtClean="0"/>
              <a:t>Webpack</a:t>
            </a:r>
            <a:r>
              <a:rPr lang="en-US" dirty="0" smtClean="0"/>
              <a:t> (Gulp)</a:t>
            </a:r>
            <a:endParaRPr dirty="0"/>
          </a:p>
        </p:txBody>
      </p:sp>
      <p:sp>
        <p:nvSpPr>
          <p:cNvPr id="2" name="Прямоугольник 1"/>
          <p:cNvSpPr/>
          <p:nvPr/>
        </p:nvSpPr>
        <p:spPr>
          <a:xfrm>
            <a:off x="2337058" y="4740848"/>
            <a:ext cx="2087431" cy="369332"/>
          </a:xfrm>
          <a:prstGeom prst="rect">
            <a:avLst/>
          </a:prstGeom>
        </p:spPr>
        <p:txBody>
          <a:bodyPr wrap="none">
            <a:spAutoFit/>
          </a:bodyPr>
          <a:lstStyle/>
          <a:p>
            <a:r>
              <a:rPr lang="en-US" dirty="0" smtClean="0"/>
              <a:t>Vue3(</a:t>
            </a:r>
            <a:r>
              <a:rPr lang="en-US" dirty="0" err="1" smtClean="0"/>
              <a:t>VueX,Routing</a:t>
            </a:r>
            <a:r>
              <a:rPr lang="en-US" dirty="0" smtClean="0"/>
              <a:t>)</a:t>
            </a:r>
            <a:endParaRPr lang="ru-RU"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his is text and photo slide"/>
          <p:cNvSpPr txBox="1"/>
          <p:nvPr/>
        </p:nvSpPr>
        <p:spPr>
          <a:xfrm>
            <a:off x="155642" y="713827"/>
            <a:ext cx="5033111" cy="13234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defRPr sz="4000">
                <a:solidFill>
                  <a:srgbClr val="000001"/>
                </a:solidFill>
                <a:latin typeface="Playfair Display Bold"/>
                <a:ea typeface="Playfair Display Bold"/>
                <a:cs typeface="Playfair Display Bold"/>
                <a:sym typeface="Playfair Display Bold"/>
              </a:defRPr>
            </a:lvl1pPr>
          </a:lstStyle>
          <a:p>
            <a:r>
              <a:rPr lang="ru-RU" dirty="0" smtClean="0"/>
              <a:t>Часть моих работ </a:t>
            </a:r>
          </a:p>
          <a:p>
            <a:endParaRPr dirty="0"/>
          </a:p>
        </p:txBody>
      </p:sp>
      <p:grpSp>
        <p:nvGrpSpPr>
          <p:cNvPr id="170" name="Group"/>
          <p:cNvGrpSpPr/>
          <p:nvPr/>
        </p:nvGrpSpPr>
        <p:grpSpPr>
          <a:xfrm>
            <a:off x="155642" y="246632"/>
            <a:ext cx="4396903" cy="1748792"/>
            <a:chOff x="-1" y="0"/>
            <a:chExt cx="8034240" cy="1748790"/>
          </a:xfrm>
        </p:grpSpPr>
        <p:sp>
          <p:nvSpPr>
            <p:cNvPr id="168" name="Line"/>
            <p:cNvSpPr/>
            <p:nvPr/>
          </p:nvSpPr>
          <p:spPr>
            <a:xfrm>
              <a:off x="0" y="0"/>
              <a:ext cx="8034239" cy="0"/>
            </a:xfrm>
            <a:prstGeom prst="line">
              <a:avLst/>
            </a:prstGeom>
            <a:noFill/>
            <a:ln w="50800" cap="flat">
              <a:solidFill>
                <a:srgbClr val="020303"/>
              </a:solidFill>
              <a:prstDash val="solid"/>
              <a:miter lim="800000"/>
            </a:ln>
            <a:effectLst/>
          </p:spPr>
          <p:txBody>
            <a:bodyPr wrap="square" lIns="45719" tIns="45719" rIns="45719" bIns="45719" numCol="1" anchor="t">
              <a:noAutofit/>
            </a:bodyPr>
            <a:lstStyle/>
            <a:p>
              <a:endParaRPr/>
            </a:p>
          </p:txBody>
        </p:sp>
        <p:sp>
          <p:nvSpPr>
            <p:cNvPr id="169" name="Line"/>
            <p:cNvSpPr/>
            <p:nvPr/>
          </p:nvSpPr>
          <p:spPr>
            <a:xfrm>
              <a:off x="-1" y="1748790"/>
              <a:ext cx="8034240" cy="0"/>
            </a:xfrm>
            <a:prstGeom prst="line">
              <a:avLst/>
            </a:prstGeom>
            <a:noFill/>
            <a:ln w="25400" cap="flat">
              <a:solidFill>
                <a:srgbClr val="020303"/>
              </a:solidFill>
              <a:prstDash val="solid"/>
              <a:miter lim="800000"/>
            </a:ln>
            <a:effectLst/>
          </p:spPr>
          <p:txBody>
            <a:bodyPr wrap="square" lIns="45719" tIns="45719" rIns="45719" bIns="45719" numCol="1" anchor="t">
              <a:noAutofit/>
            </a:bodyPr>
            <a:lstStyle/>
            <a:p>
              <a:endParaRPr/>
            </a:p>
          </p:txBody>
        </p:sp>
      </p:grpSp>
      <p:pic>
        <p:nvPicPr>
          <p:cNvPr id="9" name="Рисунок 8"/>
          <p:cNvPicPr>
            <a:picLocks noChangeAspect="1"/>
          </p:cNvPicPr>
          <p:nvPr/>
        </p:nvPicPr>
        <p:blipFill rotWithShape="1">
          <a:blip r:embed="rId2"/>
          <a:srcRect l="5950" t="8835" r="4983" b="8241"/>
          <a:stretch/>
        </p:blipFill>
        <p:spPr>
          <a:xfrm>
            <a:off x="0" y="2030371"/>
            <a:ext cx="6545051" cy="3427689"/>
          </a:xfrm>
          <a:prstGeom prst="rect">
            <a:avLst/>
          </a:prstGeom>
        </p:spPr>
      </p:pic>
      <p:pic>
        <p:nvPicPr>
          <p:cNvPr id="10" name="Рисунок 9"/>
          <p:cNvPicPr>
            <a:picLocks noChangeAspect="1"/>
          </p:cNvPicPr>
          <p:nvPr/>
        </p:nvPicPr>
        <p:blipFill rotWithShape="1">
          <a:blip r:embed="rId3"/>
          <a:srcRect l="5470" t="8875" r="4450" b="5267"/>
          <a:stretch/>
        </p:blipFill>
        <p:spPr>
          <a:xfrm>
            <a:off x="4176506" y="4318273"/>
            <a:ext cx="4737090" cy="2539727"/>
          </a:xfrm>
          <a:prstGeom prst="rect">
            <a:avLst/>
          </a:prstGeom>
        </p:spPr>
      </p:pic>
      <p:pic>
        <p:nvPicPr>
          <p:cNvPr id="11" name="Рисунок 10"/>
          <p:cNvPicPr>
            <a:picLocks noChangeAspect="1"/>
          </p:cNvPicPr>
          <p:nvPr/>
        </p:nvPicPr>
        <p:blipFill>
          <a:blip r:embed="rId4"/>
          <a:stretch>
            <a:fillRect/>
          </a:stretch>
        </p:blipFill>
        <p:spPr>
          <a:xfrm>
            <a:off x="6198290" y="108079"/>
            <a:ext cx="5877921" cy="3306330"/>
          </a:xfrm>
          <a:prstGeom prst="rect">
            <a:avLst/>
          </a:prstGeom>
        </p:spPr>
      </p:pic>
      <p:pic>
        <p:nvPicPr>
          <p:cNvPr id="12" name="Рисунок 11"/>
          <p:cNvPicPr>
            <a:picLocks noChangeAspect="1"/>
          </p:cNvPicPr>
          <p:nvPr/>
        </p:nvPicPr>
        <p:blipFill rotWithShape="1">
          <a:blip r:embed="rId5"/>
          <a:srcRect l="3280" t="3528" r="3565" b="6485"/>
          <a:stretch/>
        </p:blipFill>
        <p:spPr>
          <a:xfrm>
            <a:off x="8557139" y="3880986"/>
            <a:ext cx="3634861" cy="1975065"/>
          </a:xfrm>
          <a:prstGeom prst="rect">
            <a:avLst/>
          </a:prstGeom>
        </p:spPr>
      </p:pic>
      <p:sp>
        <p:nvSpPr>
          <p:cNvPr id="13" name="Lorem ipsum dolor sit amet, consectetur adipiscing elit, sed do eiusmod tempor incididunt ut labore et dolore magna"/>
          <p:cNvSpPr txBox="1"/>
          <p:nvPr/>
        </p:nvSpPr>
        <p:spPr>
          <a:xfrm>
            <a:off x="8962152" y="3414409"/>
            <a:ext cx="2791839" cy="369332"/>
          </a:xfrm>
          <a:prstGeom prst="rect">
            <a:avLst/>
          </a:prstGeom>
          <a:solidFill>
            <a:schemeClr val="accent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lgn="ctr" defTabSz="457200">
              <a:defRPr>
                <a:solidFill>
                  <a:srgbClr val="807F7F"/>
                </a:solidFill>
                <a:latin typeface="PT Sans"/>
                <a:ea typeface="PT Sans"/>
                <a:cs typeface="PT Sans"/>
                <a:sym typeface="PT Sans"/>
              </a:defRPr>
            </a:lvl1pPr>
          </a:lstStyle>
          <a:p>
            <a:r>
              <a:rPr lang="ru-RU" dirty="0" smtClean="0">
                <a:solidFill>
                  <a:schemeClr val="bg1"/>
                </a:solidFill>
              </a:rPr>
              <a:t>Мой первый проект</a:t>
            </a:r>
            <a:endParaRPr dirty="0">
              <a:solidFill>
                <a:schemeClr val="bg1"/>
              </a:solidFill>
            </a:endParaRPr>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680" b="1680"/>
          <a:stretch>
            <a:fillRect/>
          </a:stretch>
        </p:blipFill>
        <p:spPr>
          <a:xfrm>
            <a:off x="0" y="0"/>
            <a:ext cx="12192000" cy="6858000"/>
          </a:xfrm>
        </p:spPr>
      </p:pic>
      <p:sp>
        <p:nvSpPr>
          <p:cNvPr id="172" name="Lorem ipsum dolor sit amet, consectetur adipiscing elit, sed do eiusmod tempor aliqua. Ut enim ad minim veniam, quis nostrud exercitation ullamco laboris nisi ut aliquip ex ea commodo consequat. Duis voluptate velit esse cillum dolore eu fugiat nulla pariatur."/>
          <p:cNvSpPr txBox="1"/>
          <p:nvPr/>
        </p:nvSpPr>
        <p:spPr>
          <a:xfrm>
            <a:off x="694656" y="2591963"/>
            <a:ext cx="4795492" cy="45243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defTabSz="457200">
              <a:defRPr>
                <a:solidFill>
                  <a:srgbClr val="9F9FA6"/>
                </a:solidFill>
                <a:latin typeface="PT Sans"/>
                <a:ea typeface="PT Sans"/>
                <a:cs typeface="PT Sans"/>
                <a:sym typeface="PT Sans"/>
              </a:defRPr>
            </a:lvl1pPr>
          </a:lstStyle>
          <a:p>
            <a:r>
              <a:rPr lang="en-US" dirty="0">
                <a:solidFill>
                  <a:schemeClr val="bg1"/>
                </a:solidFill>
              </a:rPr>
              <a:t>My name’s Alexander . I am live in Russia , in Rostov-on-Don </a:t>
            </a:r>
            <a:r>
              <a:rPr lang="en-US" dirty="0" smtClean="0">
                <a:solidFill>
                  <a:schemeClr val="bg1"/>
                </a:solidFill>
              </a:rPr>
              <a:t>. </a:t>
            </a:r>
            <a:r>
              <a:rPr lang="en-US" dirty="0">
                <a:solidFill>
                  <a:schemeClr val="bg1"/>
                </a:solidFill>
              </a:rPr>
              <a:t>I am 21, and I am studying at the university to become an IT specialist. I am third year student out of 4. I’ve got a lot of hobbies and interests. I am reading, play hockey , work out in the gym, riding a bike. I am always prefer to get new experience ,because it makes my live more </a:t>
            </a:r>
            <a:r>
              <a:rPr lang="en-US" dirty="0" smtClean="0">
                <a:solidFill>
                  <a:schemeClr val="bg1"/>
                </a:solidFill>
              </a:rPr>
              <a:t>interesting. </a:t>
            </a:r>
            <a:r>
              <a:rPr lang="en-US" dirty="0">
                <a:solidFill>
                  <a:schemeClr val="bg1"/>
                </a:solidFill>
              </a:rPr>
              <a:t>I also enjoy spending my free time with my friends , going out into nature and play volleyball.</a:t>
            </a:r>
            <a:br>
              <a:rPr lang="en-US" dirty="0">
                <a:solidFill>
                  <a:schemeClr val="bg1"/>
                </a:solidFill>
              </a:rPr>
            </a:br>
            <a:r>
              <a:rPr lang="en-US" dirty="0">
                <a:solidFill>
                  <a:schemeClr val="bg1"/>
                </a:solidFill>
              </a:rPr>
              <a:t>My qualities: my quality I am educable ,communicative ,punctual ,organized</a:t>
            </a:r>
            <a:r>
              <a:rPr lang="en-US" dirty="0" smtClean="0">
                <a:solidFill>
                  <a:schemeClr val="bg1"/>
                </a:solidFill>
              </a:rPr>
              <a:t>,</a:t>
            </a:r>
            <a:r>
              <a:rPr lang="ru-RU" dirty="0" smtClean="0">
                <a:solidFill>
                  <a:schemeClr val="bg1"/>
                </a:solidFill>
              </a:rPr>
              <a:t> </a:t>
            </a:r>
            <a:r>
              <a:rPr lang="en-US" dirty="0" smtClean="0">
                <a:solidFill>
                  <a:schemeClr val="bg1"/>
                </a:solidFill>
              </a:rPr>
              <a:t>kindly </a:t>
            </a:r>
            <a:r>
              <a:rPr lang="en-US" dirty="0">
                <a:solidFill>
                  <a:schemeClr val="bg1"/>
                </a:solidFill>
              </a:rPr>
              <a:t>,polite ,hard-working</a:t>
            </a:r>
          </a:p>
          <a:p>
            <a:r>
              <a:rPr lang="en-US" dirty="0"/>
              <a:t/>
            </a:r>
            <a:br>
              <a:rPr lang="en-US" dirty="0"/>
            </a:br>
            <a:endParaRPr dirty="0"/>
          </a:p>
        </p:txBody>
      </p:sp>
      <p:sp>
        <p:nvSpPr>
          <p:cNvPr id="174" name="This is photo slide"/>
          <p:cNvSpPr txBox="1"/>
          <p:nvPr/>
        </p:nvSpPr>
        <p:spPr>
          <a:xfrm>
            <a:off x="5172016" y="5597642"/>
            <a:ext cx="7019984" cy="1015663"/>
          </a:xfrm>
          <a:prstGeom prst="rect">
            <a:avLst/>
          </a:prstGeom>
          <a:solidFill>
            <a:schemeClr val="accent5">
              <a:alpha val="50000"/>
            </a:schemeClr>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0">
            <a:scrgbClr r="0" g="0" b="0"/>
          </a:lnRef>
          <a:fillRef idx="0">
            <a:scrgbClr r="0" g="0" b="0"/>
          </a:fillRef>
          <a:effectRef idx="0">
            <a:scrgbClr r="0" g="0" b="0"/>
          </a:effectRef>
          <a:fontRef idx="minor">
            <a:schemeClr val="lt1"/>
          </a:fontRef>
        </p:style>
        <p:txBody>
          <a:bodyPr wrap="square" lIns="45719" rIns="45719">
            <a:spAutoFit/>
          </a:bodyPr>
          <a:lstStyle>
            <a:lvl1pPr>
              <a:defRPr sz="6000">
                <a:solidFill>
                  <a:srgbClr val="000001"/>
                </a:solidFill>
                <a:latin typeface="Playfair Display Bold"/>
                <a:ea typeface="Playfair Display Bold"/>
                <a:cs typeface="Playfair Display Bold"/>
                <a:sym typeface="Playfair Display Bold"/>
              </a:defRPr>
            </a:lvl1pPr>
          </a:lstStyle>
          <a:p>
            <a:r>
              <a:rPr lang="en-US" dirty="0" smtClean="0">
                <a:solidFill>
                  <a:schemeClr val="bg1"/>
                </a:solidFill>
              </a:rPr>
              <a:t>Level – intermediate </a:t>
            </a:r>
            <a:endParaRPr lang="en-US" dirty="0">
              <a:solidFill>
                <a:schemeClr val="bg1"/>
              </a:solidFill>
            </a:endParaRPr>
          </a:p>
        </p:txBody>
      </p:sp>
      <p:sp>
        <p:nvSpPr>
          <p:cNvPr id="13" name="This is photo slide"/>
          <p:cNvSpPr txBox="1"/>
          <p:nvPr/>
        </p:nvSpPr>
        <p:spPr>
          <a:xfrm>
            <a:off x="5642548" y="143357"/>
            <a:ext cx="3396021" cy="2862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6000">
                <a:solidFill>
                  <a:srgbClr val="000001"/>
                </a:solidFill>
                <a:latin typeface="Playfair Display Bold"/>
                <a:ea typeface="Playfair Display Bold"/>
                <a:cs typeface="Playfair Display Bold"/>
                <a:sym typeface="Playfair Display Bold"/>
              </a:defRPr>
            </a:lvl1pPr>
          </a:lstStyle>
          <a:p>
            <a:r>
              <a:rPr lang="en-US" dirty="0">
                <a:solidFill>
                  <a:schemeClr val="bg1"/>
                </a:solidFill>
              </a:rPr>
              <a:t>My English skills</a:t>
            </a:r>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Three columns of content"/>
          <p:cNvSpPr txBox="1"/>
          <p:nvPr/>
        </p:nvSpPr>
        <p:spPr>
          <a:xfrm>
            <a:off x="291757" y="643361"/>
            <a:ext cx="5999660" cy="20621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6000">
                <a:solidFill>
                  <a:srgbClr val="000001"/>
                </a:solidFill>
                <a:latin typeface="Playfair Display Bold"/>
                <a:ea typeface="Playfair Display Bold"/>
                <a:cs typeface="Playfair Display Bold"/>
                <a:sym typeface="Playfair Display Bold"/>
              </a:defRPr>
            </a:lvl1pPr>
          </a:lstStyle>
          <a:p>
            <a:r>
              <a:rPr lang="ru-RU" sz="3200" dirty="0" smtClean="0"/>
              <a:t>У меня очень хорошо развита работа в коллективе, большую часть жизни я играл в хоккейное команде</a:t>
            </a:r>
            <a:endParaRPr sz="3200" dirty="0"/>
          </a:p>
        </p:txBody>
      </p:sp>
      <p:sp>
        <p:nvSpPr>
          <p:cNvPr id="161" name="Line"/>
          <p:cNvSpPr/>
          <p:nvPr/>
        </p:nvSpPr>
        <p:spPr>
          <a:xfrm>
            <a:off x="291757" y="481716"/>
            <a:ext cx="6226444" cy="0"/>
          </a:xfrm>
          <a:prstGeom prst="line">
            <a:avLst/>
          </a:prstGeom>
          <a:ln w="50800">
            <a:solidFill>
              <a:srgbClr val="020303"/>
            </a:solidFill>
            <a:miter/>
          </a:ln>
        </p:spPr>
        <p:txBody>
          <a:bodyPr lIns="45719" rIns="45719"/>
          <a:lstStyle/>
          <a:p>
            <a:endParaRPr/>
          </a:p>
        </p:txBody>
      </p:sp>
      <p:sp>
        <p:nvSpPr>
          <p:cNvPr id="162" name="Line"/>
          <p:cNvSpPr/>
          <p:nvPr/>
        </p:nvSpPr>
        <p:spPr>
          <a:xfrm>
            <a:off x="431800" y="2985642"/>
            <a:ext cx="6226444" cy="0"/>
          </a:xfrm>
          <a:prstGeom prst="line">
            <a:avLst/>
          </a:prstGeom>
          <a:ln w="25400">
            <a:solidFill>
              <a:srgbClr val="020303"/>
            </a:solidFill>
            <a:miter/>
          </a:ln>
        </p:spPr>
        <p:txBody>
          <a:bodyPr lIns="45719" rIns="45719"/>
          <a:lstStyle/>
          <a:p>
            <a:endParaRPr/>
          </a:p>
        </p:txBody>
      </p:sp>
      <p:pic>
        <p:nvPicPr>
          <p:cNvPr id="3" name="Рисунок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3565" y="0"/>
            <a:ext cx="4574382" cy="6858000"/>
          </a:xfrm>
          <a:prstGeom prst="rect">
            <a:avLst/>
          </a:prstGeom>
        </p:spPr>
      </p:pic>
      <p:pic>
        <p:nvPicPr>
          <p:cNvPr id="4" name="Рисунок 3"/>
          <p:cNvPicPr>
            <a:picLocks noChangeAspect="1"/>
          </p:cNvPicPr>
          <p:nvPr/>
        </p:nvPicPr>
        <p:blipFill rotWithShape="1">
          <a:blip r:embed="rId3" cstate="print">
            <a:extLst>
              <a:ext uri="{28A0092B-C50C-407E-A947-70E740481C1C}">
                <a14:useLocalDpi xmlns:a14="http://schemas.microsoft.com/office/drawing/2010/main" val="0"/>
              </a:ext>
            </a:extLst>
          </a:blip>
          <a:srcRect l="27721"/>
          <a:stretch/>
        </p:blipFill>
        <p:spPr>
          <a:xfrm>
            <a:off x="0" y="3116011"/>
            <a:ext cx="2835284" cy="2566086"/>
          </a:xfrm>
          <a:prstGeom prst="rect">
            <a:avLst/>
          </a:prstGeom>
        </p:spPr>
      </p:pic>
      <p:pic>
        <p:nvPicPr>
          <p:cNvPr id="2" name="Рисунок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25710" y="3116011"/>
            <a:ext cx="4994201" cy="3745651"/>
          </a:xfrm>
          <a:prstGeom prst="rect">
            <a:avLst/>
          </a:prstGeom>
        </p:spPr>
      </p:pic>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p:cNvSpPr/>
          <p:nvPr/>
        </p:nvSpPr>
        <p:spPr>
          <a:xfrm>
            <a:off x="0" y="0"/>
            <a:ext cx="10626811" cy="6318422"/>
          </a:xfrm>
          <a:prstGeom prst="rect">
            <a:avLst/>
          </a:prstGeom>
          <a:solidFill>
            <a:schemeClr val="tx2"/>
          </a:solidFill>
          <a:ln w="12700">
            <a:miter lim="400000"/>
          </a:ln>
        </p:spPr>
        <p:txBody>
          <a:bodyPr lIns="45719" rIns="45719" anchor="ctr"/>
          <a:lstStyle/>
          <a:p>
            <a:endParaRPr dirty="0"/>
          </a:p>
        </p:txBody>
      </p:sp>
      <p:sp>
        <p:nvSpPr>
          <p:cNvPr id="11" name="Any questions?"/>
          <p:cNvSpPr txBox="1"/>
          <p:nvPr/>
        </p:nvSpPr>
        <p:spPr>
          <a:xfrm>
            <a:off x="189471" y="2101137"/>
            <a:ext cx="9391134" cy="39703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lgn="ctr" defTabSz="457200">
              <a:defRPr i="1">
                <a:solidFill>
                  <a:srgbClr val="FFFFFF"/>
                </a:solidFill>
                <a:latin typeface="Playfair Display Bold"/>
                <a:ea typeface="Playfair Display Bold"/>
                <a:cs typeface="Playfair Display Bold"/>
                <a:sym typeface="Playfair Display Bold"/>
              </a:defRPr>
            </a:lvl1pPr>
          </a:lstStyle>
          <a:p>
            <a:r>
              <a:rPr lang="ru-RU" dirty="0"/>
              <a:t>Я ищу стартовую позицию в направлении frontend разработки в вашей компании</a:t>
            </a:r>
            <a:r>
              <a:rPr lang="ru-RU" dirty="0" smtClean="0"/>
              <a:t>.</a:t>
            </a:r>
            <a:r>
              <a:rPr lang="en-US" dirty="0" smtClean="0"/>
              <a:t> </a:t>
            </a:r>
            <a:r>
              <a:rPr lang="ru-RU" dirty="0" smtClean="0"/>
              <a:t>Уверен</a:t>
            </a:r>
            <a:r>
              <a:rPr lang="ru-RU" dirty="0"/>
              <a:t>, что принесу большую пользу в должности стажера/ассистента разработчика и вот почему:- схватываю новые знания на лету (поднял уровень английского с </a:t>
            </a:r>
            <a:r>
              <a:rPr lang="ru-RU" dirty="0" err="1" smtClean="0"/>
              <a:t>beginer</a:t>
            </a:r>
            <a:r>
              <a:rPr lang="ru-RU" dirty="0" smtClean="0"/>
              <a:t> </a:t>
            </a:r>
            <a:r>
              <a:rPr lang="ru-RU" dirty="0"/>
              <a:t>до </a:t>
            </a:r>
            <a:r>
              <a:rPr lang="en-US" dirty="0" smtClean="0"/>
              <a:t>intermediate</a:t>
            </a:r>
            <a:r>
              <a:rPr lang="ru-RU" dirty="0" smtClean="0"/>
              <a:t> </a:t>
            </a:r>
            <a:r>
              <a:rPr lang="ru-RU" dirty="0"/>
              <a:t>за полгода)- знаю, что такое командная работа и работа на результат не в теории, а на практике (5 лет играю в составе хоккейной команды)- Беру ответственность за результат и выкладываюсь на 100%, потому что даже в найме работаю по принципу «на себя»- Если стоит задача по достижению поставленной цели, я могу быть очень настойчив (например, сдавал экзамен по вождению 10 раз, чтобы получить права легально).Как студент последнего курса я, к сожалению, не могу похвастаться большим опытом и серьезными результатами в разработке, но полагаю, даже этот момент может быть для вас плюсом, ведь меня не придётся переучивать)Буду рад любой обратной связи по моему резюме, но больше всего надеюсь на приглашение на собеседование. Хорошего дня!)</a:t>
            </a:r>
            <a:endParaRPr dirty="0"/>
          </a:p>
        </p:txBody>
      </p:sp>
      <p:sp>
        <p:nvSpPr>
          <p:cNvPr id="13" name="Thank you!"/>
          <p:cNvSpPr txBox="1"/>
          <p:nvPr/>
        </p:nvSpPr>
        <p:spPr>
          <a:xfrm>
            <a:off x="-560174" y="274553"/>
            <a:ext cx="7834184" cy="19389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lgn="ctr">
              <a:defRPr sz="6000">
                <a:solidFill>
                  <a:srgbClr val="FFFFFF"/>
                </a:solidFill>
                <a:latin typeface="Playfair Display Bold"/>
                <a:ea typeface="Playfair Display Bold"/>
                <a:cs typeface="Playfair Display Bold"/>
                <a:sym typeface="Playfair Display Bold"/>
              </a:defRPr>
            </a:lvl1pPr>
          </a:lstStyle>
          <a:p>
            <a:r>
              <a:rPr lang="ru-RU" dirty="0" smtClean="0"/>
              <a:t>Почему бы я хотел работать у вас?</a:t>
            </a:r>
            <a:endParaRPr dirty="0"/>
          </a:p>
        </p:txBody>
      </p:sp>
    </p:spTree>
    <p:extLst>
      <p:ext uri="{BB962C8B-B14F-4D97-AF65-F5344CB8AC3E}">
        <p14:creationId xmlns:p14="http://schemas.microsoft.com/office/powerpoint/2010/main" val="135723667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Rectangle"/>
          <p:cNvSpPr/>
          <p:nvPr/>
        </p:nvSpPr>
        <p:spPr>
          <a:xfrm>
            <a:off x="1647826" y="219087"/>
            <a:ext cx="8610600" cy="5789167"/>
          </a:xfrm>
          <a:prstGeom prst="rect">
            <a:avLst/>
          </a:prstGeom>
          <a:solidFill>
            <a:schemeClr val="tx2"/>
          </a:solidFill>
          <a:ln w="12700">
            <a:miter lim="400000"/>
          </a:ln>
        </p:spPr>
        <p:txBody>
          <a:bodyPr lIns="45719" rIns="45719" anchor="ctr"/>
          <a:lstStyle/>
          <a:p>
            <a:endParaRPr dirty="0"/>
          </a:p>
        </p:txBody>
      </p:sp>
      <p:sp>
        <p:nvSpPr>
          <p:cNvPr id="359" name="Line"/>
          <p:cNvSpPr/>
          <p:nvPr/>
        </p:nvSpPr>
        <p:spPr>
          <a:xfrm>
            <a:off x="1795914" y="6292481"/>
            <a:ext cx="8600172" cy="0"/>
          </a:xfrm>
          <a:prstGeom prst="line">
            <a:avLst/>
          </a:prstGeom>
          <a:ln w="50800">
            <a:solidFill>
              <a:srgbClr val="020303"/>
            </a:solidFill>
            <a:miter/>
          </a:ln>
        </p:spPr>
        <p:txBody>
          <a:bodyPr lIns="45719" rIns="45719"/>
          <a:lstStyle/>
          <a:p>
            <a:endParaRPr/>
          </a:p>
        </p:txBody>
      </p:sp>
      <p:sp>
        <p:nvSpPr>
          <p:cNvPr id="360" name="Line"/>
          <p:cNvSpPr/>
          <p:nvPr/>
        </p:nvSpPr>
        <p:spPr>
          <a:xfrm>
            <a:off x="5384800" y="3113671"/>
            <a:ext cx="1422400" cy="0"/>
          </a:xfrm>
          <a:prstGeom prst="line">
            <a:avLst/>
          </a:prstGeom>
          <a:ln w="25400">
            <a:solidFill>
              <a:srgbClr val="FFFFFF"/>
            </a:solidFill>
            <a:miter/>
          </a:ln>
        </p:spPr>
        <p:txBody>
          <a:bodyPr lIns="45719" rIns="45719"/>
          <a:lstStyle/>
          <a:p>
            <a:endParaRPr/>
          </a:p>
        </p:txBody>
      </p:sp>
      <p:sp>
        <p:nvSpPr>
          <p:cNvPr id="361" name="Thank you!"/>
          <p:cNvSpPr txBox="1"/>
          <p:nvPr/>
        </p:nvSpPr>
        <p:spPr>
          <a:xfrm>
            <a:off x="3731741" y="1713470"/>
            <a:ext cx="4748628" cy="10156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lvl1pPr algn="ctr">
              <a:defRPr sz="6000">
                <a:solidFill>
                  <a:srgbClr val="FFFFFF"/>
                </a:solidFill>
                <a:latin typeface="Playfair Display Bold"/>
                <a:ea typeface="Playfair Display Bold"/>
                <a:cs typeface="Playfair Display Bold"/>
                <a:sym typeface="Playfair Display Bold"/>
              </a:defRPr>
            </a:lvl1pPr>
          </a:lstStyle>
          <a:p>
            <a:r>
              <a:rPr dirty="0"/>
              <a:t>Thank you!</a:t>
            </a:r>
          </a:p>
        </p:txBody>
      </p:sp>
      <p:sp>
        <p:nvSpPr>
          <p:cNvPr id="362" name="Any questions?"/>
          <p:cNvSpPr txBox="1"/>
          <p:nvPr/>
        </p:nvSpPr>
        <p:spPr>
          <a:xfrm>
            <a:off x="4297785" y="3313937"/>
            <a:ext cx="3310682" cy="396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defTabSz="457200">
              <a:defRPr i="1">
                <a:solidFill>
                  <a:srgbClr val="FFFFFF"/>
                </a:solidFill>
                <a:latin typeface="Playfair Display Bold"/>
                <a:ea typeface="Playfair Display Bold"/>
                <a:cs typeface="Playfair Display Bold"/>
                <a:sym typeface="Playfair Display Bold"/>
              </a:defRPr>
            </a:lvl1pPr>
          </a:lstStyle>
          <a:p>
            <a:r>
              <a:rPr dirty="0"/>
              <a:t>Any questions?</a:t>
            </a:r>
          </a:p>
        </p:txBody>
      </p:sp>
      <p:sp>
        <p:nvSpPr>
          <p:cNvPr id="363" name="You can find me at…"/>
          <p:cNvSpPr txBox="1"/>
          <p:nvPr/>
        </p:nvSpPr>
        <p:spPr>
          <a:xfrm>
            <a:off x="3468980" y="3845236"/>
            <a:ext cx="5254040"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defTabSz="457200">
              <a:defRPr>
                <a:solidFill>
                  <a:srgbClr val="FFFFFF"/>
                </a:solidFill>
                <a:latin typeface="PT Sans"/>
                <a:ea typeface="PT Sans"/>
                <a:cs typeface="PT Sans"/>
                <a:sym typeface="PT Sans"/>
              </a:defRPr>
            </a:pPr>
            <a:endParaRPr u="sng" dirty="0">
              <a:solidFill>
                <a:schemeClr val="bg1"/>
              </a:solidFill>
              <a:uFill>
                <a:solidFill>
                  <a:srgbClr val="0563C1"/>
                </a:solidFill>
              </a:uFill>
              <a:hlinkClick r:id="rId2">
                <a:extLst>
                  <a:ext uri="{A12FA001-AC4F-418D-AE19-62706E023703}">
                    <ahyp:hlinkClr xmlns="" xmlns:ahyp="http://schemas.microsoft.com/office/drawing/2018/hyperlinkcolor" val="tx"/>
                  </a:ext>
                </a:extLst>
              </a:hlinkClick>
            </a:endParaRPr>
          </a:p>
        </p:txBody>
      </p:sp>
      <p:sp>
        <p:nvSpPr>
          <p:cNvPr id="364" name="Graphic 119"/>
          <p:cNvSpPr/>
          <p:nvPr/>
        </p:nvSpPr>
        <p:spPr>
          <a:xfrm>
            <a:off x="5768660" y="766553"/>
            <a:ext cx="654680" cy="648437"/>
          </a:xfrm>
          <a:custGeom>
            <a:avLst/>
            <a:gdLst/>
            <a:ahLst/>
            <a:cxnLst>
              <a:cxn ang="0">
                <a:pos x="wd2" y="hd2"/>
              </a:cxn>
              <a:cxn ang="5400000">
                <a:pos x="wd2" y="hd2"/>
              </a:cxn>
              <a:cxn ang="10800000">
                <a:pos x="wd2" y="hd2"/>
              </a:cxn>
              <a:cxn ang="16200000">
                <a:pos x="wd2" y="hd2"/>
              </a:cxn>
            </a:cxnLst>
            <a:rect l="0" t="0" r="r" b="b"/>
            <a:pathLst>
              <a:path w="21600" h="21507" extrusionOk="0">
                <a:moveTo>
                  <a:pt x="21600" y="2506"/>
                </a:moveTo>
                <a:lnTo>
                  <a:pt x="21600" y="20827"/>
                </a:lnTo>
                <a:cubicBezTo>
                  <a:pt x="21600" y="21202"/>
                  <a:pt x="21298" y="21506"/>
                  <a:pt x="20925" y="21506"/>
                </a:cubicBezTo>
                <a:cubicBezTo>
                  <a:pt x="20834" y="21506"/>
                  <a:pt x="20743" y="21487"/>
                  <a:pt x="20659" y="21451"/>
                </a:cubicBezTo>
                <a:lnTo>
                  <a:pt x="16184" y="19522"/>
                </a:lnTo>
                <a:lnTo>
                  <a:pt x="11038" y="21463"/>
                </a:lnTo>
                <a:cubicBezTo>
                  <a:pt x="10885" y="21519"/>
                  <a:pt x="10718" y="21519"/>
                  <a:pt x="10565" y="21463"/>
                </a:cubicBezTo>
                <a:lnTo>
                  <a:pt x="5419" y="19522"/>
                </a:lnTo>
                <a:lnTo>
                  <a:pt x="944" y="21451"/>
                </a:lnTo>
                <a:cubicBezTo>
                  <a:pt x="602" y="21600"/>
                  <a:pt x="204" y="21442"/>
                  <a:pt x="56" y="21098"/>
                </a:cubicBezTo>
                <a:cubicBezTo>
                  <a:pt x="19" y="21013"/>
                  <a:pt x="0" y="20921"/>
                  <a:pt x="0" y="20827"/>
                </a:cubicBezTo>
                <a:lnTo>
                  <a:pt x="0" y="2506"/>
                </a:lnTo>
                <a:cubicBezTo>
                  <a:pt x="0" y="2235"/>
                  <a:pt x="161" y="1989"/>
                  <a:pt x="409" y="1882"/>
                </a:cubicBezTo>
                <a:lnTo>
                  <a:pt x="4725" y="23"/>
                </a:lnTo>
                <a:lnTo>
                  <a:pt x="4725" y="3863"/>
                </a:lnTo>
                <a:cubicBezTo>
                  <a:pt x="4725" y="4238"/>
                  <a:pt x="5027" y="4542"/>
                  <a:pt x="5400" y="4542"/>
                </a:cubicBezTo>
                <a:cubicBezTo>
                  <a:pt x="5773" y="4542"/>
                  <a:pt x="6075" y="4238"/>
                  <a:pt x="6075" y="3863"/>
                </a:cubicBezTo>
                <a:lnTo>
                  <a:pt x="6075" y="0"/>
                </a:lnTo>
                <a:lnTo>
                  <a:pt x="10125" y="1527"/>
                </a:lnTo>
                <a:lnTo>
                  <a:pt x="10125" y="5899"/>
                </a:lnTo>
                <a:cubicBezTo>
                  <a:pt x="10125" y="6274"/>
                  <a:pt x="10427" y="6577"/>
                  <a:pt x="10800" y="6577"/>
                </a:cubicBezTo>
                <a:cubicBezTo>
                  <a:pt x="11173" y="6577"/>
                  <a:pt x="11475" y="6274"/>
                  <a:pt x="11475" y="5899"/>
                </a:cubicBezTo>
                <a:lnTo>
                  <a:pt x="11475" y="1527"/>
                </a:lnTo>
                <a:lnTo>
                  <a:pt x="15525" y="0"/>
                </a:lnTo>
                <a:lnTo>
                  <a:pt x="15525" y="2506"/>
                </a:lnTo>
                <a:cubicBezTo>
                  <a:pt x="15525" y="2881"/>
                  <a:pt x="15827" y="3185"/>
                  <a:pt x="16200" y="3185"/>
                </a:cubicBezTo>
                <a:cubicBezTo>
                  <a:pt x="16573" y="3185"/>
                  <a:pt x="16875" y="2881"/>
                  <a:pt x="16875" y="2506"/>
                </a:cubicBezTo>
                <a:lnTo>
                  <a:pt x="16875" y="23"/>
                </a:lnTo>
                <a:lnTo>
                  <a:pt x="21191" y="1882"/>
                </a:lnTo>
                <a:cubicBezTo>
                  <a:pt x="21439" y="1989"/>
                  <a:pt x="21600" y="2235"/>
                  <a:pt x="21600" y="2506"/>
                </a:cubicBezTo>
                <a:close/>
                <a:moveTo>
                  <a:pt x="16817" y="7595"/>
                </a:moveTo>
                <a:lnTo>
                  <a:pt x="18027" y="6379"/>
                </a:lnTo>
                <a:cubicBezTo>
                  <a:pt x="18286" y="6109"/>
                  <a:pt x="18279" y="5679"/>
                  <a:pt x="18011" y="5419"/>
                </a:cubicBezTo>
                <a:cubicBezTo>
                  <a:pt x="17749" y="5165"/>
                  <a:pt x="17334" y="5165"/>
                  <a:pt x="17073" y="5419"/>
                </a:cubicBezTo>
                <a:lnTo>
                  <a:pt x="15863" y="6636"/>
                </a:lnTo>
                <a:lnTo>
                  <a:pt x="14652" y="5419"/>
                </a:lnTo>
                <a:cubicBezTo>
                  <a:pt x="14384" y="5159"/>
                  <a:pt x="13957" y="5166"/>
                  <a:pt x="13698" y="5436"/>
                </a:cubicBezTo>
                <a:cubicBezTo>
                  <a:pt x="13445" y="5699"/>
                  <a:pt x="13445" y="6116"/>
                  <a:pt x="13698" y="6379"/>
                </a:cubicBezTo>
                <a:lnTo>
                  <a:pt x="14908" y="7595"/>
                </a:lnTo>
                <a:lnTo>
                  <a:pt x="13698" y="8812"/>
                </a:lnTo>
                <a:cubicBezTo>
                  <a:pt x="13430" y="9072"/>
                  <a:pt x="13422" y="9502"/>
                  <a:pt x="13681" y="9771"/>
                </a:cubicBezTo>
                <a:cubicBezTo>
                  <a:pt x="13940" y="10041"/>
                  <a:pt x="14368" y="10048"/>
                  <a:pt x="14636" y="9788"/>
                </a:cubicBezTo>
                <a:cubicBezTo>
                  <a:pt x="14641" y="9783"/>
                  <a:pt x="14647" y="9777"/>
                  <a:pt x="14652" y="9771"/>
                </a:cubicBezTo>
                <a:lnTo>
                  <a:pt x="15863" y="8555"/>
                </a:lnTo>
                <a:lnTo>
                  <a:pt x="17073" y="9771"/>
                </a:lnTo>
                <a:cubicBezTo>
                  <a:pt x="17341" y="10032"/>
                  <a:pt x="17768" y="10024"/>
                  <a:pt x="18027" y="9755"/>
                </a:cubicBezTo>
                <a:cubicBezTo>
                  <a:pt x="18280" y="9492"/>
                  <a:pt x="18280" y="9075"/>
                  <a:pt x="18027" y="8812"/>
                </a:cubicBezTo>
                <a:close/>
                <a:moveTo>
                  <a:pt x="3726" y="9730"/>
                </a:moveTo>
                <a:cubicBezTo>
                  <a:pt x="3840" y="9575"/>
                  <a:pt x="3966" y="9428"/>
                  <a:pt x="4101" y="9292"/>
                </a:cubicBezTo>
                <a:cubicBezTo>
                  <a:pt x="4365" y="9026"/>
                  <a:pt x="4364" y="8596"/>
                  <a:pt x="4099" y="8331"/>
                </a:cubicBezTo>
                <a:cubicBezTo>
                  <a:pt x="3835" y="8067"/>
                  <a:pt x="3407" y="8068"/>
                  <a:pt x="3144" y="8334"/>
                </a:cubicBezTo>
                <a:cubicBezTo>
                  <a:pt x="2963" y="8518"/>
                  <a:pt x="2796" y="8715"/>
                  <a:pt x="2642" y="8923"/>
                </a:cubicBezTo>
                <a:cubicBezTo>
                  <a:pt x="2408" y="9215"/>
                  <a:pt x="2453" y="9642"/>
                  <a:pt x="2743" y="9877"/>
                </a:cubicBezTo>
                <a:cubicBezTo>
                  <a:pt x="3033" y="10113"/>
                  <a:pt x="3458" y="10067"/>
                  <a:pt x="3692" y="9776"/>
                </a:cubicBezTo>
                <a:cubicBezTo>
                  <a:pt x="3704" y="9761"/>
                  <a:pt x="3716" y="9746"/>
                  <a:pt x="3726" y="9730"/>
                </a:cubicBezTo>
                <a:close/>
                <a:moveTo>
                  <a:pt x="13618" y="13881"/>
                </a:moveTo>
                <a:cubicBezTo>
                  <a:pt x="13976" y="13776"/>
                  <a:pt x="14183" y="13400"/>
                  <a:pt x="14079" y="13040"/>
                </a:cubicBezTo>
                <a:cubicBezTo>
                  <a:pt x="13975" y="12680"/>
                  <a:pt x="13600" y="12472"/>
                  <a:pt x="13242" y="12577"/>
                </a:cubicBezTo>
                <a:cubicBezTo>
                  <a:pt x="12892" y="12682"/>
                  <a:pt x="12525" y="12714"/>
                  <a:pt x="12162" y="12671"/>
                </a:cubicBezTo>
                <a:cubicBezTo>
                  <a:pt x="11793" y="12619"/>
                  <a:pt x="11452" y="12878"/>
                  <a:pt x="11400" y="13249"/>
                </a:cubicBezTo>
                <a:cubicBezTo>
                  <a:pt x="11349" y="13620"/>
                  <a:pt x="11606" y="13963"/>
                  <a:pt x="11976" y="14015"/>
                </a:cubicBezTo>
                <a:cubicBezTo>
                  <a:pt x="11983" y="14016"/>
                  <a:pt x="11991" y="14017"/>
                  <a:pt x="11999" y="14018"/>
                </a:cubicBezTo>
                <a:cubicBezTo>
                  <a:pt x="12156" y="14037"/>
                  <a:pt x="12313" y="14047"/>
                  <a:pt x="12471" y="14047"/>
                </a:cubicBezTo>
                <a:cubicBezTo>
                  <a:pt x="12859" y="14046"/>
                  <a:pt x="13246" y="13990"/>
                  <a:pt x="13618" y="13881"/>
                </a:cubicBezTo>
                <a:close/>
                <a:moveTo>
                  <a:pt x="10265" y="12430"/>
                </a:moveTo>
                <a:cubicBezTo>
                  <a:pt x="10540" y="12178"/>
                  <a:pt x="10560" y="11749"/>
                  <a:pt x="10309" y="11472"/>
                </a:cubicBezTo>
                <a:cubicBezTo>
                  <a:pt x="10051" y="11185"/>
                  <a:pt x="9791" y="10872"/>
                  <a:pt x="9466" y="10454"/>
                </a:cubicBezTo>
                <a:cubicBezTo>
                  <a:pt x="9245" y="10152"/>
                  <a:pt x="8823" y="10087"/>
                  <a:pt x="8523" y="10309"/>
                </a:cubicBezTo>
                <a:cubicBezTo>
                  <a:pt x="8222" y="10531"/>
                  <a:pt x="8158" y="10956"/>
                  <a:pt x="8379" y="11258"/>
                </a:cubicBezTo>
                <a:cubicBezTo>
                  <a:pt x="8386" y="11268"/>
                  <a:pt x="8394" y="11279"/>
                  <a:pt x="8402" y="11289"/>
                </a:cubicBezTo>
                <a:cubicBezTo>
                  <a:pt x="8749" y="11734"/>
                  <a:pt x="9029" y="12072"/>
                  <a:pt x="9312" y="12384"/>
                </a:cubicBezTo>
                <a:cubicBezTo>
                  <a:pt x="9563" y="12661"/>
                  <a:pt x="9989" y="12681"/>
                  <a:pt x="10265" y="12429"/>
                </a:cubicBezTo>
                <a:close/>
                <a:moveTo>
                  <a:pt x="7695" y="9211"/>
                </a:moveTo>
                <a:cubicBezTo>
                  <a:pt x="7956" y="8943"/>
                  <a:pt x="7952" y="8514"/>
                  <a:pt x="7686" y="8251"/>
                </a:cubicBezTo>
                <a:cubicBezTo>
                  <a:pt x="7300" y="7846"/>
                  <a:pt x="6829" y="7531"/>
                  <a:pt x="6307" y="7332"/>
                </a:cubicBezTo>
                <a:cubicBezTo>
                  <a:pt x="5961" y="7193"/>
                  <a:pt x="5568" y="7362"/>
                  <a:pt x="5430" y="7710"/>
                </a:cubicBezTo>
                <a:cubicBezTo>
                  <a:pt x="5291" y="8058"/>
                  <a:pt x="5460" y="8453"/>
                  <a:pt x="5806" y="8592"/>
                </a:cubicBezTo>
                <a:cubicBezTo>
                  <a:pt x="5826" y="8600"/>
                  <a:pt x="5846" y="8607"/>
                  <a:pt x="5867" y="8613"/>
                </a:cubicBezTo>
                <a:cubicBezTo>
                  <a:pt x="6199" y="8749"/>
                  <a:pt x="6498" y="8955"/>
                  <a:pt x="6744" y="9218"/>
                </a:cubicBezTo>
                <a:cubicBezTo>
                  <a:pt x="7010" y="9481"/>
                  <a:pt x="7437" y="9476"/>
                  <a:pt x="7698" y="9209"/>
                </a:cubicBezTo>
                <a:close/>
                <a:moveTo>
                  <a:pt x="16133" y="11899"/>
                </a:moveTo>
                <a:cubicBezTo>
                  <a:pt x="16266" y="11654"/>
                  <a:pt x="16370" y="11394"/>
                  <a:pt x="16443" y="11124"/>
                </a:cubicBezTo>
                <a:cubicBezTo>
                  <a:pt x="16530" y="10759"/>
                  <a:pt x="16308" y="10393"/>
                  <a:pt x="15945" y="10305"/>
                </a:cubicBezTo>
                <a:cubicBezTo>
                  <a:pt x="15598" y="10221"/>
                  <a:pt x="15245" y="10423"/>
                  <a:pt x="15141" y="10768"/>
                </a:cubicBezTo>
                <a:cubicBezTo>
                  <a:pt x="15095" y="10936"/>
                  <a:pt x="15030" y="11098"/>
                  <a:pt x="14947" y="11251"/>
                </a:cubicBezTo>
                <a:cubicBezTo>
                  <a:pt x="14774" y="11583"/>
                  <a:pt x="14901" y="11993"/>
                  <a:pt x="15231" y="12167"/>
                </a:cubicBezTo>
                <a:cubicBezTo>
                  <a:pt x="15554" y="12338"/>
                  <a:pt x="15953" y="12219"/>
                  <a:pt x="16133" y="11899"/>
                </a:cubicBezTo>
                <a:close/>
                <a:moveTo>
                  <a:pt x="11475" y="19470"/>
                </a:moveTo>
                <a:lnTo>
                  <a:pt x="11475" y="17434"/>
                </a:lnTo>
                <a:cubicBezTo>
                  <a:pt x="11475" y="17060"/>
                  <a:pt x="11173" y="16756"/>
                  <a:pt x="10800" y="16756"/>
                </a:cubicBezTo>
                <a:cubicBezTo>
                  <a:pt x="10427" y="16756"/>
                  <a:pt x="10125" y="17060"/>
                  <a:pt x="10125" y="17434"/>
                </a:cubicBezTo>
                <a:lnTo>
                  <a:pt x="10125" y="19470"/>
                </a:lnTo>
                <a:cubicBezTo>
                  <a:pt x="10125" y="19845"/>
                  <a:pt x="10427" y="20149"/>
                  <a:pt x="10800" y="20149"/>
                </a:cubicBezTo>
                <a:cubicBezTo>
                  <a:pt x="11173" y="20149"/>
                  <a:pt x="11475" y="19845"/>
                  <a:pt x="11475" y="19470"/>
                </a:cubicBezTo>
                <a:close/>
                <a:moveTo>
                  <a:pt x="6075" y="17434"/>
                </a:moveTo>
                <a:lnTo>
                  <a:pt x="6075" y="12684"/>
                </a:lnTo>
                <a:cubicBezTo>
                  <a:pt x="6075" y="12310"/>
                  <a:pt x="5773" y="12006"/>
                  <a:pt x="5400" y="12006"/>
                </a:cubicBezTo>
                <a:cubicBezTo>
                  <a:pt x="5027" y="12006"/>
                  <a:pt x="4725" y="12310"/>
                  <a:pt x="4725" y="12684"/>
                </a:cubicBezTo>
                <a:lnTo>
                  <a:pt x="4725" y="17434"/>
                </a:lnTo>
                <a:cubicBezTo>
                  <a:pt x="4725" y="17809"/>
                  <a:pt x="5027" y="18113"/>
                  <a:pt x="5400" y="18113"/>
                </a:cubicBezTo>
                <a:cubicBezTo>
                  <a:pt x="5773" y="18113"/>
                  <a:pt x="6075" y="17809"/>
                  <a:pt x="6075" y="17434"/>
                </a:cubicBezTo>
                <a:close/>
                <a:moveTo>
                  <a:pt x="16875" y="17434"/>
                </a:moveTo>
                <a:lnTo>
                  <a:pt x="16875" y="16077"/>
                </a:lnTo>
                <a:cubicBezTo>
                  <a:pt x="16875" y="15702"/>
                  <a:pt x="16573" y="15399"/>
                  <a:pt x="16200" y="15399"/>
                </a:cubicBezTo>
                <a:cubicBezTo>
                  <a:pt x="15827" y="15399"/>
                  <a:pt x="15525" y="15702"/>
                  <a:pt x="15525" y="16077"/>
                </a:cubicBezTo>
                <a:lnTo>
                  <a:pt x="15525" y="17434"/>
                </a:lnTo>
                <a:cubicBezTo>
                  <a:pt x="15525" y="17809"/>
                  <a:pt x="15827" y="18113"/>
                  <a:pt x="16200" y="18113"/>
                </a:cubicBezTo>
                <a:cubicBezTo>
                  <a:pt x="16573" y="18113"/>
                  <a:pt x="16875" y="17809"/>
                  <a:pt x="16875" y="17434"/>
                </a:cubicBezTo>
                <a:close/>
              </a:path>
            </a:pathLst>
          </a:custGeom>
          <a:solidFill>
            <a:srgbClr val="FFFFFF"/>
          </a:solidFill>
          <a:ln w="12700">
            <a:miter lim="400000"/>
          </a:ln>
        </p:spPr>
        <p:txBody>
          <a:bodyPr lIns="45719" rIns="45719" anchor="ctr"/>
          <a:lstStyle/>
          <a:p>
            <a:endParaRPr/>
          </a:p>
        </p:txBody>
      </p:sp>
      <p:grpSp>
        <p:nvGrpSpPr>
          <p:cNvPr id="368" name="Group"/>
          <p:cNvGrpSpPr/>
          <p:nvPr/>
        </p:nvGrpSpPr>
        <p:grpSpPr>
          <a:xfrm>
            <a:off x="5384800" y="5194883"/>
            <a:ext cx="1273385" cy="285751"/>
            <a:chOff x="0" y="0"/>
            <a:chExt cx="1273383" cy="285750"/>
          </a:xfrm>
        </p:grpSpPr>
        <p:sp>
          <p:nvSpPr>
            <p:cNvPr id="365" name="Graphic 33"/>
            <p:cNvSpPr/>
            <p:nvPr/>
          </p:nvSpPr>
          <p:spPr>
            <a:xfrm>
              <a:off x="987633" y="0"/>
              <a:ext cx="285751" cy="285750"/>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moveTo>
                    <a:pt x="18035" y="14363"/>
                  </a:moveTo>
                  <a:lnTo>
                    <a:pt x="18035" y="7235"/>
                  </a:lnTo>
                  <a:cubicBezTo>
                    <a:pt x="18034" y="6075"/>
                    <a:pt x="17093" y="5136"/>
                    <a:pt x="15934" y="5136"/>
                  </a:cubicBezTo>
                  <a:lnTo>
                    <a:pt x="5666" y="5136"/>
                  </a:lnTo>
                  <a:cubicBezTo>
                    <a:pt x="4506" y="5136"/>
                    <a:pt x="3565" y="6077"/>
                    <a:pt x="3565" y="7237"/>
                  </a:cubicBezTo>
                  <a:lnTo>
                    <a:pt x="3565" y="14365"/>
                  </a:lnTo>
                  <a:cubicBezTo>
                    <a:pt x="3566" y="15525"/>
                    <a:pt x="4506" y="16465"/>
                    <a:pt x="5666" y="16465"/>
                  </a:cubicBezTo>
                  <a:lnTo>
                    <a:pt x="15934" y="16465"/>
                  </a:lnTo>
                  <a:cubicBezTo>
                    <a:pt x="17094" y="16465"/>
                    <a:pt x="18035" y="15524"/>
                    <a:pt x="18035" y="14363"/>
                  </a:cubicBezTo>
                  <a:close/>
                  <a:moveTo>
                    <a:pt x="15947" y="6037"/>
                  </a:moveTo>
                  <a:lnTo>
                    <a:pt x="15552" y="6037"/>
                  </a:lnTo>
                  <a:lnTo>
                    <a:pt x="10800" y="9799"/>
                  </a:lnTo>
                  <a:lnTo>
                    <a:pt x="6048" y="6037"/>
                  </a:lnTo>
                  <a:lnTo>
                    <a:pt x="5652" y="6037"/>
                  </a:lnTo>
                  <a:cubicBezTo>
                    <a:pt x="4995" y="6037"/>
                    <a:pt x="4463" y="6570"/>
                    <a:pt x="4464" y="7227"/>
                  </a:cubicBezTo>
                  <a:lnTo>
                    <a:pt x="4464" y="14373"/>
                  </a:lnTo>
                  <a:cubicBezTo>
                    <a:pt x="4464" y="15030"/>
                    <a:pt x="4995" y="15563"/>
                    <a:pt x="5652" y="15564"/>
                  </a:cubicBezTo>
                  <a:lnTo>
                    <a:pt x="6048" y="15564"/>
                  </a:lnTo>
                  <a:lnTo>
                    <a:pt x="6048" y="8136"/>
                  </a:lnTo>
                  <a:lnTo>
                    <a:pt x="10800" y="11801"/>
                  </a:lnTo>
                  <a:lnTo>
                    <a:pt x="15552" y="8137"/>
                  </a:lnTo>
                  <a:lnTo>
                    <a:pt x="15552" y="15564"/>
                  </a:lnTo>
                  <a:lnTo>
                    <a:pt x="15948" y="15564"/>
                  </a:lnTo>
                  <a:cubicBezTo>
                    <a:pt x="16605" y="15563"/>
                    <a:pt x="17136" y="15030"/>
                    <a:pt x="17136" y="14373"/>
                  </a:cubicBezTo>
                  <a:lnTo>
                    <a:pt x="17136" y="7227"/>
                  </a:lnTo>
                  <a:cubicBezTo>
                    <a:pt x="17137" y="6570"/>
                    <a:pt x="16605" y="6037"/>
                    <a:pt x="15948" y="6037"/>
                  </a:cubicBezTo>
                  <a:close/>
                </a:path>
              </a:pathLst>
            </a:custGeom>
            <a:solidFill>
              <a:srgbClr val="FFFFFF"/>
            </a:solidFill>
            <a:ln w="12700" cap="flat">
              <a:noFill/>
              <a:miter lim="400000"/>
            </a:ln>
            <a:effectLst/>
          </p:spPr>
          <p:txBody>
            <a:bodyPr wrap="square" lIns="45719" tIns="45719" rIns="45719" bIns="45719" numCol="1" anchor="ctr">
              <a:noAutofit/>
            </a:bodyPr>
            <a:lstStyle/>
            <a:p>
              <a:endParaRPr/>
            </a:p>
          </p:txBody>
        </p:sp>
        <p:sp>
          <p:nvSpPr>
            <p:cNvPr id="366" name="Graphic 172"/>
            <p:cNvSpPr/>
            <p:nvPr/>
          </p:nvSpPr>
          <p:spPr>
            <a:xfrm>
              <a:off x="493817" y="0"/>
              <a:ext cx="285751" cy="285750"/>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moveTo>
                    <a:pt x="17932" y="6872"/>
                  </a:moveTo>
                  <a:cubicBezTo>
                    <a:pt x="17415" y="7098"/>
                    <a:pt x="16868" y="7248"/>
                    <a:pt x="16309" y="7318"/>
                  </a:cubicBezTo>
                  <a:cubicBezTo>
                    <a:pt x="16899" y="6967"/>
                    <a:pt x="17340" y="6411"/>
                    <a:pt x="17549" y="5756"/>
                  </a:cubicBezTo>
                  <a:cubicBezTo>
                    <a:pt x="16996" y="6084"/>
                    <a:pt x="16392" y="6316"/>
                    <a:pt x="15762" y="6440"/>
                  </a:cubicBezTo>
                  <a:cubicBezTo>
                    <a:pt x="14701" y="5303"/>
                    <a:pt x="12919" y="5241"/>
                    <a:pt x="11782" y="6302"/>
                  </a:cubicBezTo>
                  <a:cubicBezTo>
                    <a:pt x="11208" y="6837"/>
                    <a:pt x="10883" y="7587"/>
                    <a:pt x="10886" y="8372"/>
                  </a:cubicBezTo>
                  <a:cubicBezTo>
                    <a:pt x="10884" y="8590"/>
                    <a:pt x="10906" y="8807"/>
                    <a:pt x="10952" y="9020"/>
                  </a:cubicBezTo>
                  <a:cubicBezTo>
                    <a:pt x="8682" y="8907"/>
                    <a:pt x="6569" y="7830"/>
                    <a:pt x="5143" y="6061"/>
                  </a:cubicBezTo>
                  <a:cubicBezTo>
                    <a:pt x="4390" y="7351"/>
                    <a:pt x="4768" y="9004"/>
                    <a:pt x="6007" y="9838"/>
                  </a:cubicBezTo>
                  <a:cubicBezTo>
                    <a:pt x="5561" y="9826"/>
                    <a:pt x="5124" y="9707"/>
                    <a:pt x="4733" y="9490"/>
                  </a:cubicBezTo>
                  <a:lnTo>
                    <a:pt x="4733" y="9521"/>
                  </a:lnTo>
                  <a:cubicBezTo>
                    <a:pt x="4734" y="10865"/>
                    <a:pt x="5676" y="12024"/>
                    <a:pt x="6991" y="12298"/>
                  </a:cubicBezTo>
                  <a:cubicBezTo>
                    <a:pt x="6750" y="12361"/>
                    <a:pt x="6502" y="12392"/>
                    <a:pt x="6252" y="12391"/>
                  </a:cubicBezTo>
                  <a:cubicBezTo>
                    <a:pt x="6073" y="12394"/>
                    <a:pt x="5895" y="12378"/>
                    <a:pt x="5719" y="12342"/>
                  </a:cubicBezTo>
                  <a:cubicBezTo>
                    <a:pt x="6090" y="13490"/>
                    <a:pt x="7146" y="14279"/>
                    <a:pt x="8352" y="14311"/>
                  </a:cubicBezTo>
                  <a:cubicBezTo>
                    <a:pt x="7356" y="15092"/>
                    <a:pt x="6126" y="15517"/>
                    <a:pt x="4860" y="15516"/>
                  </a:cubicBezTo>
                  <a:cubicBezTo>
                    <a:pt x="4635" y="15518"/>
                    <a:pt x="4410" y="15505"/>
                    <a:pt x="4186" y="15477"/>
                  </a:cubicBezTo>
                  <a:cubicBezTo>
                    <a:pt x="7913" y="17867"/>
                    <a:pt x="12872" y="16784"/>
                    <a:pt x="15262" y="13057"/>
                  </a:cubicBezTo>
                  <a:cubicBezTo>
                    <a:pt x="16095" y="11759"/>
                    <a:pt x="16535" y="10247"/>
                    <a:pt x="16530" y="8704"/>
                  </a:cubicBezTo>
                  <a:cubicBezTo>
                    <a:pt x="16530" y="8580"/>
                    <a:pt x="16526" y="8459"/>
                    <a:pt x="16520" y="8339"/>
                  </a:cubicBezTo>
                  <a:cubicBezTo>
                    <a:pt x="17076" y="7940"/>
                    <a:pt x="17555" y="7443"/>
                    <a:pt x="17932" y="6872"/>
                  </a:cubicBezTo>
                  <a:close/>
                </a:path>
              </a:pathLst>
            </a:custGeom>
            <a:solidFill>
              <a:srgbClr val="FFFFFF"/>
            </a:solidFill>
            <a:ln w="12700" cap="flat">
              <a:noFill/>
              <a:miter lim="400000"/>
            </a:ln>
            <a:effectLst/>
          </p:spPr>
          <p:txBody>
            <a:bodyPr wrap="square" lIns="45719" tIns="45719" rIns="45719" bIns="45719" numCol="1" anchor="ctr">
              <a:noAutofit/>
            </a:bodyPr>
            <a:lstStyle/>
            <a:p>
              <a:endParaRPr/>
            </a:p>
          </p:txBody>
        </p:sp>
        <p:sp>
          <p:nvSpPr>
            <p:cNvPr id="367" name="Graphic 186"/>
            <p:cNvSpPr/>
            <p:nvPr/>
          </p:nvSpPr>
          <p:spPr>
            <a:xfrm>
              <a:off x="0" y="0"/>
              <a:ext cx="285750" cy="285750"/>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moveTo>
                    <a:pt x="10800" y="3821"/>
                  </a:moveTo>
                  <a:cubicBezTo>
                    <a:pt x="6946" y="3831"/>
                    <a:pt x="3830" y="6964"/>
                    <a:pt x="3840" y="10818"/>
                  </a:cubicBezTo>
                  <a:cubicBezTo>
                    <a:pt x="3844" y="12281"/>
                    <a:pt x="4308" y="13705"/>
                    <a:pt x="5165" y="14890"/>
                  </a:cubicBezTo>
                  <a:lnTo>
                    <a:pt x="4301" y="17482"/>
                  </a:lnTo>
                  <a:lnTo>
                    <a:pt x="6977" y="16625"/>
                  </a:lnTo>
                  <a:cubicBezTo>
                    <a:pt x="8109" y="17379"/>
                    <a:pt x="9440" y="17780"/>
                    <a:pt x="10800" y="17779"/>
                  </a:cubicBezTo>
                  <a:cubicBezTo>
                    <a:pt x="14654" y="17779"/>
                    <a:pt x="17779" y="14654"/>
                    <a:pt x="17779" y="10800"/>
                  </a:cubicBezTo>
                  <a:cubicBezTo>
                    <a:pt x="17779" y="6946"/>
                    <a:pt x="14654" y="3821"/>
                    <a:pt x="10800" y="3821"/>
                  </a:cubicBezTo>
                  <a:close/>
                  <a:moveTo>
                    <a:pt x="14849" y="13676"/>
                  </a:moveTo>
                  <a:cubicBezTo>
                    <a:pt x="14564" y="14193"/>
                    <a:pt x="14062" y="14555"/>
                    <a:pt x="13481" y="14661"/>
                  </a:cubicBezTo>
                  <a:cubicBezTo>
                    <a:pt x="13121" y="14738"/>
                    <a:pt x="12642" y="14800"/>
                    <a:pt x="11043" y="14136"/>
                  </a:cubicBezTo>
                  <a:cubicBezTo>
                    <a:pt x="9633" y="13443"/>
                    <a:pt x="8436" y="12383"/>
                    <a:pt x="7579" y="11067"/>
                  </a:cubicBezTo>
                  <a:cubicBezTo>
                    <a:pt x="7106" y="10460"/>
                    <a:pt x="6819" y="9729"/>
                    <a:pt x="6752" y="8962"/>
                  </a:cubicBezTo>
                  <a:cubicBezTo>
                    <a:pt x="6734" y="8320"/>
                    <a:pt x="6993" y="7701"/>
                    <a:pt x="7464" y="7263"/>
                  </a:cubicBezTo>
                  <a:cubicBezTo>
                    <a:pt x="7660" y="7091"/>
                    <a:pt x="7915" y="7002"/>
                    <a:pt x="8176" y="7014"/>
                  </a:cubicBezTo>
                  <a:cubicBezTo>
                    <a:pt x="8261" y="7014"/>
                    <a:pt x="8339" y="7018"/>
                    <a:pt x="8409" y="7021"/>
                  </a:cubicBezTo>
                  <a:cubicBezTo>
                    <a:pt x="8613" y="7030"/>
                    <a:pt x="8716" y="7042"/>
                    <a:pt x="8850" y="7366"/>
                  </a:cubicBezTo>
                  <a:cubicBezTo>
                    <a:pt x="9019" y="7772"/>
                    <a:pt x="9426" y="8773"/>
                    <a:pt x="9476" y="8878"/>
                  </a:cubicBezTo>
                  <a:cubicBezTo>
                    <a:pt x="9546" y="8991"/>
                    <a:pt x="9557" y="9132"/>
                    <a:pt x="9505" y="9256"/>
                  </a:cubicBezTo>
                  <a:cubicBezTo>
                    <a:pt x="9448" y="9374"/>
                    <a:pt x="9372" y="9482"/>
                    <a:pt x="9280" y="9576"/>
                  </a:cubicBezTo>
                  <a:cubicBezTo>
                    <a:pt x="9178" y="9695"/>
                    <a:pt x="9080" y="9785"/>
                    <a:pt x="8978" y="9912"/>
                  </a:cubicBezTo>
                  <a:cubicBezTo>
                    <a:pt x="8883" y="10023"/>
                    <a:pt x="8777" y="10142"/>
                    <a:pt x="8896" y="10344"/>
                  </a:cubicBezTo>
                  <a:cubicBezTo>
                    <a:pt x="9201" y="10866"/>
                    <a:pt x="9582" y="11340"/>
                    <a:pt x="10025" y="11751"/>
                  </a:cubicBezTo>
                  <a:cubicBezTo>
                    <a:pt x="10500" y="12187"/>
                    <a:pt x="11054" y="12529"/>
                    <a:pt x="11657" y="12759"/>
                  </a:cubicBezTo>
                  <a:cubicBezTo>
                    <a:pt x="11821" y="12837"/>
                    <a:pt x="12015" y="12806"/>
                    <a:pt x="12147" y="12681"/>
                  </a:cubicBezTo>
                  <a:cubicBezTo>
                    <a:pt x="12341" y="12451"/>
                    <a:pt x="12523" y="12211"/>
                    <a:pt x="12691" y="11961"/>
                  </a:cubicBezTo>
                  <a:cubicBezTo>
                    <a:pt x="12794" y="11790"/>
                    <a:pt x="13010" y="11724"/>
                    <a:pt x="13190" y="11809"/>
                  </a:cubicBezTo>
                  <a:cubicBezTo>
                    <a:pt x="13378" y="11875"/>
                    <a:pt x="14373" y="12367"/>
                    <a:pt x="14577" y="12470"/>
                  </a:cubicBezTo>
                  <a:cubicBezTo>
                    <a:pt x="14782" y="12572"/>
                    <a:pt x="14917" y="12622"/>
                    <a:pt x="14966" y="12708"/>
                  </a:cubicBezTo>
                  <a:cubicBezTo>
                    <a:pt x="15019" y="13035"/>
                    <a:pt x="14978" y="13371"/>
                    <a:pt x="14847" y="13676"/>
                  </a:cubicBezTo>
                  <a:close/>
                </a:path>
              </a:pathLst>
            </a:custGeom>
            <a:solidFill>
              <a:srgbClr val="FFFFFF"/>
            </a:solidFill>
            <a:ln w="12700" cap="flat">
              <a:noFill/>
              <a:miter lim="400000"/>
            </a:ln>
            <a:effectLst/>
          </p:spPr>
          <p:txBody>
            <a:bodyPr wrap="square" lIns="45719" tIns="45719" rIns="45719" bIns="45719" numCol="1" anchor="ctr">
              <a:noAutofit/>
            </a:bodyPr>
            <a:lstStyle/>
            <a:p>
              <a:endParaRPr/>
            </a:p>
          </p:txBody>
        </p:sp>
      </p:grpSp>
      <p:sp>
        <p:nvSpPr>
          <p:cNvPr id="14" name="Any questions?"/>
          <p:cNvSpPr txBox="1"/>
          <p:nvPr/>
        </p:nvSpPr>
        <p:spPr>
          <a:xfrm>
            <a:off x="4301070" y="3752686"/>
            <a:ext cx="3310682" cy="12003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defTabSz="457200">
              <a:defRPr i="1">
                <a:solidFill>
                  <a:srgbClr val="FFFFFF"/>
                </a:solidFill>
                <a:latin typeface="Playfair Display Bold"/>
                <a:ea typeface="Playfair Display Bold"/>
                <a:cs typeface="Playfair Display Bold"/>
                <a:sym typeface="Playfair Display Bold"/>
              </a:defRPr>
            </a:lvl1pPr>
          </a:lstStyle>
          <a:p>
            <a:r>
              <a:rPr lang="ru-RU" dirty="0" smtClean="0"/>
              <a:t>Чтобы я устроился в вашу компанию нужно написать или позвонить по номеру 89896272032</a:t>
            </a:r>
            <a:endParaRPr dirty="0"/>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Office Theme">
  <a:themeElements>
    <a:clrScheme name="16 - OK">
      <a:dk1>
        <a:srgbClr val="000001"/>
      </a:dk1>
      <a:lt1>
        <a:srgbClr val="FEFFFE"/>
      </a:lt1>
      <a:dk2>
        <a:srgbClr val="9F9DA5"/>
      </a:dk2>
      <a:lt2>
        <a:srgbClr val="F7F8F7"/>
      </a:lt2>
      <a:accent1>
        <a:srgbClr val="000101"/>
      </a:accent1>
      <a:accent2>
        <a:srgbClr val="020000"/>
      </a:accent2>
      <a:accent3>
        <a:srgbClr val="F7F8F7"/>
      </a:accent3>
      <a:accent4>
        <a:srgbClr val="F7F8F7"/>
      </a:accent4>
      <a:accent5>
        <a:srgbClr val="A09EA5"/>
      </a:accent5>
      <a:accent6>
        <a:srgbClr val="A09EA4"/>
      </a:accent6>
      <a:hlink>
        <a:srgbClr val="A09EA5"/>
      </a:hlink>
      <a:folHlink>
        <a:srgbClr val="A09EA5"/>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A3E1FB"/>
        </a:solid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A3E1FB"/>
        </a:solid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364</TotalTime>
  <Words>498</Words>
  <Application>Microsoft Office PowerPoint</Application>
  <PresentationFormat>Широкоэкранный</PresentationFormat>
  <Paragraphs>36</Paragraphs>
  <Slides>8</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8</vt:i4>
      </vt:variant>
    </vt:vector>
  </HeadingPairs>
  <TitlesOfParts>
    <vt:vector size="15" baseType="lpstr">
      <vt:lpstr>Arial</vt:lpstr>
      <vt:lpstr>Calibri</vt:lpstr>
      <vt:lpstr>Calibri Light</vt:lpstr>
      <vt:lpstr>Playfair Display Bold</vt:lpstr>
      <vt:lpstr>Playfair Display Regular</vt:lpstr>
      <vt:lpstr>PT Sans</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Ангелина Золотых</cp:lastModifiedBy>
  <cp:revision>38</cp:revision>
  <dcterms:modified xsi:type="dcterms:W3CDTF">2022-06-24T08:22:15Z</dcterms:modified>
</cp:coreProperties>
</file>